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4"/>
  </p:notesMasterIdLst>
  <p:handoutMasterIdLst>
    <p:handoutMasterId r:id="rId25"/>
  </p:handoutMasterIdLst>
  <p:sldIdLst>
    <p:sldId id="256" r:id="rId5"/>
    <p:sldId id="277" r:id="rId6"/>
    <p:sldId id="372" r:id="rId7"/>
    <p:sldId id="373" r:id="rId8"/>
    <p:sldId id="258" r:id="rId9"/>
    <p:sldId id="379" r:id="rId10"/>
    <p:sldId id="374" r:id="rId11"/>
    <p:sldId id="375" r:id="rId12"/>
    <p:sldId id="383" r:id="rId13"/>
    <p:sldId id="381" r:id="rId14"/>
    <p:sldId id="380" r:id="rId15"/>
    <p:sldId id="384" r:id="rId16"/>
    <p:sldId id="385" r:id="rId17"/>
    <p:sldId id="387" r:id="rId18"/>
    <p:sldId id="388" r:id="rId19"/>
    <p:sldId id="389" r:id="rId20"/>
    <p:sldId id="390" r:id="rId21"/>
    <p:sldId id="391" r:id="rId22"/>
    <p:sldId id="39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2" pos="1118" userDrawn="1">
          <p15:clr>
            <a:srgbClr val="A4A3A4"/>
          </p15:clr>
        </p15:guide>
        <p15:guide id="3" orient="horz" pos="3884" userDrawn="1">
          <p15:clr>
            <a:srgbClr val="A4A3A4"/>
          </p15:clr>
        </p15:guide>
        <p15:guide id="4" pos="613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0" d="100"/>
          <a:sy n="110" d="100"/>
        </p:scale>
        <p:origin x="176" y="400"/>
      </p:cViewPr>
      <p:guideLst>
        <p:guide orient="horz" pos="1071"/>
        <p:guide pos="1118"/>
        <p:guide orient="horz" pos="3884"/>
        <p:guide pos="613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4/12/23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4/12/23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290034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alphaModFix amt="1500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701"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data.ontario.ca/en/dataset/energy-and-water-usage-of-large-buildings-in-ontario"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79562" y="2643228"/>
            <a:ext cx="11221528" cy="1122202"/>
          </a:xfrm>
        </p:spPr>
        <p:txBody>
          <a:bodyPr anchor="ctr"/>
          <a:lstStyle/>
          <a:p>
            <a:pPr algn="ctr"/>
            <a:r>
              <a:rPr lang="en-US" b="1" dirty="0"/>
              <a:t>Water Consumption pattern and its future usage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2422736" y="3937958"/>
            <a:ext cx="7346527" cy="684514"/>
          </a:xfrm>
        </p:spPr>
        <p:txBody>
          <a:bodyPr>
            <a:normAutofit lnSpcReduction="10000"/>
          </a:bodyPr>
          <a:lstStyle/>
          <a:p>
            <a:pPr algn="ctr"/>
            <a:r>
              <a:rPr lang="en-US" dirty="0"/>
              <a:t>Submitted by:</a:t>
            </a:r>
          </a:p>
          <a:p>
            <a:pPr algn="ctr"/>
            <a:r>
              <a:rPr lang="en-US" dirty="0"/>
              <a:t>Sartaj Singh Babra, </a:t>
            </a:r>
            <a:r>
              <a:rPr lang="en-US" dirty="0" err="1"/>
              <a:t>Saiyam</a:t>
            </a:r>
            <a:r>
              <a:rPr lang="en-US" dirty="0"/>
              <a:t> Shah, Vidhi Tripathi and Yue Ma</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60DA78F9-94E6-0A41-4323-C35EF34CD098}"/>
              </a:ext>
            </a:extLst>
          </p:cNvPr>
          <p:cNvSpPr>
            <a:spLocks noGrp="1"/>
          </p:cNvSpPr>
          <p:nvPr>
            <p:ph type="dt" sz="half" idx="10"/>
          </p:nvPr>
        </p:nvSpPr>
        <p:spPr/>
        <p:txBody>
          <a:bodyPr/>
          <a:lstStyle/>
          <a:p>
            <a:r>
              <a:rPr lang="en-US" dirty="0"/>
              <a:t>2023</a:t>
            </a:r>
          </a:p>
        </p:txBody>
      </p:sp>
      <p:sp>
        <p:nvSpPr>
          <p:cNvPr id="8" name="Footer Placeholder 7">
            <a:extLst>
              <a:ext uri="{FF2B5EF4-FFF2-40B4-BE49-F238E27FC236}">
                <a16:creationId xmlns:a16="http://schemas.microsoft.com/office/drawing/2014/main" id="{25C941DF-6E31-7DD2-B188-B1C124358029}"/>
              </a:ext>
            </a:extLst>
          </p:cNvPr>
          <p:cNvSpPr>
            <a:spLocks noGrp="1"/>
          </p:cNvSpPr>
          <p:nvPr>
            <p:ph type="ftr" sz="quarter" idx="11"/>
          </p:nvPr>
        </p:nvSpPr>
        <p:spPr/>
        <p:txBody>
          <a:bodyPr/>
          <a:lstStyle/>
          <a:p>
            <a:r>
              <a:rPr lang="en-US" dirty="0"/>
              <a:t>Water Consumption pattern and its future usage</a:t>
            </a:r>
            <a:endParaRPr lang="en-ZA" dirty="0"/>
          </a:p>
        </p:txBody>
      </p:sp>
      <p:sp>
        <p:nvSpPr>
          <p:cNvPr id="9" name="Slide Number Placeholder 8">
            <a:extLst>
              <a:ext uri="{FF2B5EF4-FFF2-40B4-BE49-F238E27FC236}">
                <a16:creationId xmlns:a16="http://schemas.microsoft.com/office/drawing/2014/main" id="{AC7BFEC1-6B41-C2BF-E8C0-686F07E3AE9B}"/>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10" name="Title 3">
            <a:extLst>
              <a:ext uri="{FF2B5EF4-FFF2-40B4-BE49-F238E27FC236}">
                <a16:creationId xmlns:a16="http://schemas.microsoft.com/office/drawing/2014/main" id="{8AF7E9DF-EDC8-FF4D-9514-2684F48B8541}"/>
              </a:ext>
            </a:extLst>
          </p:cNvPr>
          <p:cNvSpPr>
            <a:spLocks noGrp="1"/>
          </p:cNvSpPr>
          <p:nvPr>
            <p:ph type="title"/>
          </p:nvPr>
        </p:nvSpPr>
        <p:spPr>
          <a:xfrm>
            <a:off x="352307" y="327259"/>
            <a:ext cx="10515600" cy="1325563"/>
          </a:xfrm>
        </p:spPr>
        <p:txBody>
          <a:bodyPr lIns="0"/>
          <a:lstStyle/>
          <a:p>
            <a:r>
              <a:rPr lang="en-US" dirty="0"/>
              <a:t>Conclusions</a:t>
            </a:r>
          </a:p>
        </p:txBody>
      </p:sp>
      <p:sp>
        <p:nvSpPr>
          <p:cNvPr id="2" name="TextBox 1">
            <a:extLst>
              <a:ext uri="{FF2B5EF4-FFF2-40B4-BE49-F238E27FC236}">
                <a16:creationId xmlns:a16="http://schemas.microsoft.com/office/drawing/2014/main" id="{78D77ABD-322C-2568-AF33-25B2906CF986}"/>
              </a:ext>
            </a:extLst>
          </p:cNvPr>
          <p:cNvSpPr txBox="1"/>
          <p:nvPr/>
        </p:nvSpPr>
        <p:spPr>
          <a:xfrm>
            <a:off x="433135" y="1569490"/>
            <a:ext cx="11830068" cy="4524315"/>
          </a:xfrm>
          <a:prstGeom prst="rect">
            <a:avLst/>
          </a:prstGeom>
          <a:noFill/>
        </p:spPr>
        <p:txBody>
          <a:bodyPr wrap="square" rtlCol="0">
            <a:spAutoFit/>
          </a:bodyPr>
          <a:lstStyle/>
          <a:p>
            <a:r>
              <a:rPr lang="en-CA" b="1" dirty="0"/>
              <a:t>Population:</a:t>
            </a:r>
          </a:p>
          <a:p>
            <a:pPr marL="285750" indent="-285750">
              <a:buFontTx/>
              <a:buChar char="-"/>
            </a:pPr>
            <a:r>
              <a:rPr lang="en-CA" dirty="0"/>
              <a:t>Increase in the population do not have negative impact on the consumption of the water because of the advancement of the technology and awareness to save water</a:t>
            </a:r>
          </a:p>
          <a:p>
            <a:pPr marL="285750" indent="-285750">
              <a:buFontTx/>
              <a:buChar char="-"/>
            </a:pPr>
            <a:r>
              <a:rPr lang="en-CA" dirty="0"/>
              <a:t>In the coming 5 year, the consumption would continue to go down.</a:t>
            </a:r>
          </a:p>
          <a:p>
            <a:endParaRPr lang="en-CA" dirty="0"/>
          </a:p>
          <a:p>
            <a:r>
              <a:rPr lang="en-CA" b="1" dirty="0"/>
              <a:t>Hotel</a:t>
            </a:r>
          </a:p>
          <a:p>
            <a:pPr marL="285750" indent="-285750">
              <a:buFontTx/>
              <a:buChar char="-"/>
            </a:pPr>
            <a:r>
              <a:rPr lang="en-CA" dirty="0"/>
              <a:t> Similar case is seen in Hotel water consumption, with the increase in the number of hotels the consumption is going down and would continue to drop in the coming years</a:t>
            </a:r>
          </a:p>
          <a:p>
            <a:pPr marL="285750" indent="-285750">
              <a:buFontTx/>
              <a:buChar char="-"/>
            </a:pPr>
            <a:r>
              <a:rPr lang="en-CA" dirty="0"/>
              <a:t>Except year 2020, the drop in the consumption could be again for the same reason </a:t>
            </a:r>
          </a:p>
          <a:p>
            <a:pPr marL="285750" indent="-285750">
              <a:buFontTx/>
              <a:buChar char="-"/>
            </a:pPr>
            <a:endParaRPr lang="en-CA" dirty="0"/>
          </a:p>
          <a:p>
            <a:r>
              <a:rPr lang="en-CA" b="1" dirty="0"/>
              <a:t>Industry Type</a:t>
            </a:r>
          </a:p>
          <a:p>
            <a:endParaRPr lang="en-CA" b="1" dirty="0"/>
          </a:p>
          <a:p>
            <a:pPr marL="285750" indent="-285750">
              <a:buFontTx/>
              <a:buChar char="-"/>
            </a:pPr>
            <a:r>
              <a:rPr lang="en-CA" dirty="0"/>
              <a:t>The consumption would vairy from Industry to Industry and demand in the water requirement. As per the current scenario. </a:t>
            </a:r>
          </a:p>
          <a:p>
            <a:pPr marL="742950" lvl="1" indent="-285750">
              <a:buFontTx/>
              <a:buChar char="-"/>
            </a:pPr>
            <a:r>
              <a:rPr lang="en-CA" dirty="0"/>
              <a:t>The commercial/Industry would likely to increase significantly</a:t>
            </a:r>
          </a:p>
          <a:p>
            <a:pPr marL="742950" lvl="1" indent="-285750">
              <a:buFontTx/>
              <a:buChar char="-"/>
            </a:pPr>
            <a:r>
              <a:rPr lang="en-CA" dirty="0"/>
              <a:t>Healthcare to drop gradually and Retail to increase slightly</a:t>
            </a:r>
          </a:p>
        </p:txBody>
      </p:sp>
    </p:spTree>
    <p:extLst>
      <p:ext uri="{BB962C8B-B14F-4D97-AF65-F5344CB8AC3E}">
        <p14:creationId xmlns:p14="http://schemas.microsoft.com/office/powerpoint/2010/main" val="109550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b="1" dirty="0"/>
              <a:t>Ontario</a:t>
            </a:r>
          </a:p>
        </p:txBody>
      </p:sp>
    </p:spTree>
    <p:extLst>
      <p:ext uri="{BB962C8B-B14F-4D97-AF65-F5344CB8AC3E}">
        <p14:creationId xmlns:p14="http://schemas.microsoft.com/office/powerpoint/2010/main" val="1110260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Water Consumption pattern and its future usage</a:t>
            </a:r>
            <a:endParaRPr lang="en-ZA"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24BE780-D4BE-90B5-A7AB-745EE81B6AE9}"/>
              </a:ext>
            </a:extLst>
          </p:cNvPr>
          <p:cNvSpPr>
            <a:spLocks noGrp="1"/>
          </p:cNvSpPr>
          <p:nvPr>
            <p:ph type="title"/>
          </p:nvPr>
        </p:nvSpPr>
        <p:spPr/>
        <p:txBody>
          <a:bodyPr/>
          <a:lstStyle/>
          <a:p>
            <a:r>
              <a:rPr lang="en-CA" dirty="0"/>
              <a:t>Background</a:t>
            </a:r>
          </a:p>
        </p:txBody>
      </p:sp>
      <p:sp>
        <p:nvSpPr>
          <p:cNvPr id="13" name="TextBox 12">
            <a:extLst>
              <a:ext uri="{FF2B5EF4-FFF2-40B4-BE49-F238E27FC236}">
                <a16:creationId xmlns:a16="http://schemas.microsoft.com/office/drawing/2014/main" id="{D353C4A4-1173-18E5-5360-A966D18D127D}"/>
              </a:ext>
            </a:extLst>
          </p:cNvPr>
          <p:cNvSpPr txBox="1"/>
          <p:nvPr/>
        </p:nvSpPr>
        <p:spPr>
          <a:xfrm>
            <a:off x="838200" y="1371327"/>
            <a:ext cx="10442608" cy="5173852"/>
          </a:xfrm>
          <a:prstGeom prst="rect">
            <a:avLst/>
          </a:prstGeom>
          <a:noFill/>
        </p:spPr>
        <p:txBody>
          <a:bodyPr wrap="square" rtlCol="0">
            <a:spAutoFit/>
          </a:bodyPr>
          <a:lstStyle/>
          <a:p>
            <a:pPr algn="just"/>
            <a:r>
              <a:rPr lang="en-US" sz="1800" dirty="0">
                <a:solidFill>
                  <a:srgbClr val="1A1A1A"/>
                </a:solidFill>
                <a:effectLst/>
                <a:latin typeface="Calibri" panose="020F0502020204030204" pitchFamily="34" charset="0"/>
                <a:ea typeface="Times New Roman" panose="02020603050405020304" pitchFamily="18" charset="0"/>
              </a:rPr>
              <a:t>The datasets are stored in ‘</a:t>
            </a:r>
            <a:r>
              <a:rPr lang="en-US" sz="1800" u="sng" kern="1200" dirty="0">
                <a:solidFill>
                  <a:srgbClr val="0000FF"/>
                </a:solidFill>
                <a:effectLst/>
                <a:latin typeface="Calibri" panose="020F0502020204030204" pitchFamily="34" charset="0"/>
                <a:ea typeface="SimSun" panose="02010600030101010101" pitchFamily="2" charset="-122"/>
                <a:hlinkClick r:id="rId2"/>
              </a:rPr>
              <a:t>Energy and water usage of large buildings in Ontario - Dataset - Ontario Data Catalogue</a:t>
            </a:r>
            <a:r>
              <a:rPr lang="en-US" sz="1800" dirty="0">
                <a:solidFill>
                  <a:srgbClr val="1A1A1A"/>
                </a:solidFill>
                <a:effectLst/>
                <a:latin typeface="Calibri" panose="020F0502020204030204" pitchFamily="34" charset="0"/>
                <a:ea typeface="Times New Roman" panose="02020603050405020304" pitchFamily="18" charset="0"/>
              </a:rPr>
              <a:t>’. </a:t>
            </a:r>
            <a:r>
              <a:rPr lang="en-US" sz="1800" kern="1200" dirty="0">
                <a:effectLst/>
                <a:latin typeface="Calibri" panose="020F0502020204030204" pitchFamily="34" charset="0"/>
                <a:ea typeface="SimSun" panose="02010600030101010101" pitchFamily="2" charset="-122"/>
              </a:rPr>
              <a:t>The entire datasets consist of 4 tables and ‘</a:t>
            </a:r>
            <a:r>
              <a:rPr lang="en-US" sz="1800" dirty="0">
                <a:solidFill>
                  <a:srgbClr val="1A1A1A"/>
                </a:solidFill>
                <a:effectLst/>
                <a:latin typeface="Calibri" panose="020F0502020204030204" pitchFamily="34" charset="0"/>
                <a:ea typeface="Times New Roman" panose="02020603050405020304" pitchFamily="18" charset="0"/>
              </a:rPr>
              <a:t>data on the intensity of energy and water usage and greenhouse gas (GHG) emissions as well as property use types for buildings larger than 100,000 square feet. Where possible, data is weather-normalized. Data is not cleansed.</a:t>
            </a:r>
          </a:p>
          <a:p>
            <a:pPr algn="just"/>
            <a:endParaRPr lang="en-US" dirty="0">
              <a:solidFill>
                <a:srgbClr val="1A1A1A"/>
              </a:solidFill>
              <a:latin typeface="Calibri" panose="020F0502020204030204" pitchFamily="34" charset="0"/>
            </a:endParaRPr>
          </a:p>
          <a:p>
            <a:pPr algn="just"/>
            <a:r>
              <a:rPr lang="en-US" sz="1800" kern="0" dirty="0">
                <a:solidFill>
                  <a:srgbClr val="1A1A1A"/>
                </a:solidFill>
                <a:effectLst/>
                <a:latin typeface="Calibri" panose="020F0502020204030204" pitchFamily="34" charset="0"/>
                <a:ea typeface="Times New Roman" panose="02020603050405020304" pitchFamily="18" charset="0"/>
                <a:cs typeface="Times New Roman" panose="02020603050405020304" pitchFamily="18" charset="0"/>
              </a:rPr>
              <a:t>This data set shows energy and water usage intensities and GHG emission intensities for buildings, including:</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dirty="0">
              <a:solidFill>
                <a:srgbClr val="1A1A1A"/>
              </a:solidFill>
              <a:latin typeface="Calibri" panose="020F0502020204030204" pitchFamily="34" charset="0"/>
            </a:endParaRPr>
          </a:p>
          <a:p>
            <a:pPr marL="342900" lvl="0" indent="-342900" algn="just">
              <a:lnSpc>
                <a:spcPct val="150000"/>
              </a:lnSpc>
              <a:buSzPts val="1000"/>
              <a:buFont typeface="Courier New" panose="02070309020205020404" pitchFamily="49" charset="0"/>
              <a:buChar char="o"/>
              <a:tabLst>
                <a:tab pos="457200" algn="l"/>
              </a:tabLst>
            </a:pPr>
            <a:r>
              <a:rPr lang="en-US" kern="0" dirty="0">
                <a:solidFill>
                  <a:srgbClr val="1A1A1A"/>
                </a:solidFill>
                <a:latin typeface="Calibri" panose="020F0502020204030204" pitchFamily="34" charset="0"/>
                <a:ea typeface="Times New Roman" panose="02020603050405020304" pitchFamily="18" charset="0"/>
                <a:cs typeface="Times New Roman" panose="02020603050405020304" pitchFamily="18" charset="0"/>
              </a:rPr>
              <a:t>Co</a:t>
            </a:r>
            <a:r>
              <a:rPr lang="en-US" kern="0" dirty="0">
                <a:solidFill>
                  <a:srgbClr val="1A1A1A"/>
                </a:solidFill>
                <a:effectLst/>
                <a:latin typeface="Calibri" panose="020F0502020204030204" pitchFamily="34" charset="0"/>
                <a:ea typeface="Times New Roman" panose="02020603050405020304" pitchFamily="18" charset="0"/>
                <a:cs typeface="Times New Roman" panose="02020603050405020304" pitchFamily="18" charset="0"/>
              </a:rPr>
              <a:t>mmercial (for example, retail or office), Multi-residential, Warehousing, </a:t>
            </a:r>
            <a:r>
              <a:rPr lang="en-CA" dirty="0">
                <a:solidFill>
                  <a:srgbClr val="1A1A1A"/>
                </a:solidFill>
                <a:effectLst/>
                <a:latin typeface="Times New Roman" panose="02020603050405020304" pitchFamily="18" charset="0"/>
                <a:ea typeface="SimSun" panose="02010600030101010101" pitchFamily="2" charset="-122"/>
                <a:cs typeface="Times New Roman" panose="02020603050405020304" pitchFamily="18" charset="0"/>
              </a:rPr>
              <a:t>L</a:t>
            </a:r>
            <a:r>
              <a:rPr lang="en-US" dirty="0" err="1">
                <a:solidFill>
                  <a:srgbClr val="1A1A1A"/>
                </a:solidFill>
                <a:effectLst/>
                <a:latin typeface="Calibri" panose="020F0502020204030204" pitchFamily="34" charset="0"/>
                <a:ea typeface="Times New Roman" panose="02020603050405020304" pitchFamily="18" charset="0"/>
              </a:rPr>
              <a:t>ight</a:t>
            </a:r>
            <a:r>
              <a:rPr lang="en-US" dirty="0">
                <a:solidFill>
                  <a:srgbClr val="1A1A1A"/>
                </a:solidFill>
                <a:effectLst/>
                <a:latin typeface="Calibri" panose="020F0502020204030204" pitchFamily="34" charset="0"/>
                <a:ea typeface="Times New Roman" panose="02020603050405020304" pitchFamily="18" charset="0"/>
              </a:rPr>
              <a:t> industrial</a:t>
            </a:r>
            <a:endParaRPr lang="en-CA" dirty="0">
              <a:solidFill>
                <a:srgbClr val="1A1A1A"/>
              </a:solidFill>
              <a:effectLst/>
              <a:latin typeface="Calibri" panose="020F0502020204030204" pitchFamily="34"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endParaRPr lang="en-US" dirty="0">
              <a:solidFill>
                <a:srgbClr val="1A1A1A"/>
              </a:solidFill>
              <a:latin typeface="Calibri" panose="020F0502020204030204" pitchFamily="34" charset="0"/>
              <a:ea typeface="Times New Roman" panose="02020603050405020304" pitchFamily="18" charset="0"/>
            </a:endParaRPr>
          </a:p>
          <a:p>
            <a:pPr lvl="0" algn="just">
              <a:buSzPts val="1000"/>
              <a:tabLst>
                <a:tab pos="457200" algn="l"/>
              </a:tabLst>
            </a:pPr>
            <a:r>
              <a:rPr lang="en-US" dirty="0">
                <a:solidFill>
                  <a:srgbClr val="1A1A1A"/>
                </a:solidFill>
                <a:latin typeface="Calibri" panose="020F0502020204030204" pitchFamily="34" charset="0"/>
                <a:ea typeface="Times New Roman" panose="02020603050405020304" pitchFamily="18" charset="0"/>
              </a:rPr>
              <a:t>Manufacturing, heavy industrial or agricultural buildings are not included. Data is not randomized and is reported by building owners or their agents according to Energy Star Portfolio Manager property type categories and may contain errors.’</a:t>
            </a:r>
          </a:p>
          <a:p>
            <a:pPr lvl="0" algn="just">
              <a:buSzPts val="1000"/>
              <a:tabLst>
                <a:tab pos="457200" algn="l"/>
              </a:tabLst>
            </a:pPr>
            <a:endParaRPr lang="en-US" dirty="0">
              <a:solidFill>
                <a:srgbClr val="1A1A1A"/>
              </a:solidFill>
              <a:latin typeface="Calibri" panose="020F0502020204030204" pitchFamily="34" charset="0"/>
              <a:ea typeface="Times New Roman" panose="02020603050405020304" pitchFamily="18" charset="0"/>
            </a:endParaRPr>
          </a:p>
          <a:p>
            <a:pPr lvl="0" algn="just">
              <a:buSzPts val="1000"/>
              <a:tabLst>
                <a:tab pos="457200" algn="l"/>
              </a:tabLst>
            </a:pPr>
            <a:r>
              <a:rPr lang="en-US" dirty="0">
                <a:solidFill>
                  <a:srgbClr val="1A1A1A"/>
                </a:solidFill>
                <a:latin typeface="Calibri" panose="020F0502020204030204" pitchFamily="34" charset="0"/>
                <a:ea typeface="Times New Roman" panose="02020603050405020304" pitchFamily="18" charset="0"/>
              </a:rPr>
              <a:t>For this project, we decided to use data from 2019, 2020 and 2021 for research due to incompleteness of 2018 dataset and only features related to water consumptions, property ID, locations, property types and date will be used. </a:t>
            </a:r>
          </a:p>
          <a:p>
            <a:pPr lvl="0" algn="just">
              <a:lnSpc>
                <a:spcPct val="150000"/>
              </a:lnSpc>
              <a:buSzPts val="1000"/>
              <a:tabLst>
                <a:tab pos="457200" algn="l"/>
              </a:tabLst>
            </a:pPr>
            <a:endParaRPr lang="en-CA" dirty="0">
              <a:solidFill>
                <a:srgbClr val="1A1A1A"/>
              </a:solidFill>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609021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Water Consumption pattern and its future usage</a:t>
            </a:r>
            <a:endParaRPr lang="en-ZA"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24BE780-D4BE-90B5-A7AB-745EE81B6AE9}"/>
              </a:ext>
            </a:extLst>
          </p:cNvPr>
          <p:cNvSpPr>
            <a:spLocks noGrp="1"/>
          </p:cNvSpPr>
          <p:nvPr>
            <p:ph type="title"/>
          </p:nvPr>
        </p:nvSpPr>
        <p:spPr/>
        <p:txBody>
          <a:bodyPr/>
          <a:lstStyle/>
          <a:p>
            <a:r>
              <a:rPr lang="en-CA" dirty="0"/>
              <a:t>Analysis </a:t>
            </a:r>
          </a:p>
        </p:txBody>
      </p:sp>
      <p:sp>
        <p:nvSpPr>
          <p:cNvPr id="6" name="TextBox 5">
            <a:extLst>
              <a:ext uri="{FF2B5EF4-FFF2-40B4-BE49-F238E27FC236}">
                <a16:creationId xmlns:a16="http://schemas.microsoft.com/office/drawing/2014/main" id="{7C5D95FE-DF3D-0F43-97AA-7F7FE6A65E11}"/>
              </a:ext>
            </a:extLst>
          </p:cNvPr>
          <p:cNvSpPr txBox="1"/>
          <p:nvPr/>
        </p:nvSpPr>
        <p:spPr>
          <a:xfrm>
            <a:off x="838200" y="1415143"/>
            <a:ext cx="5341219" cy="5033879"/>
          </a:xfrm>
          <a:prstGeom prst="rect">
            <a:avLst/>
          </a:prstGeom>
          <a:noFill/>
        </p:spPr>
        <p:txBody>
          <a:bodyPr wrap="square">
            <a:spAutoFit/>
          </a:bodyPr>
          <a:lstStyle/>
          <a:p>
            <a:pPr marL="342900" lvl="0" indent="-342900" algn="just">
              <a:lnSpc>
                <a:spcPct val="150000"/>
              </a:lnSpc>
              <a:buFont typeface="Arial" panose="020B0604020202020204" pitchFamily="34" charset="0"/>
              <a:buChar char="•"/>
            </a:pPr>
            <a:r>
              <a:rPr lang="en-US" sz="1800" kern="0" dirty="0">
                <a:solidFill>
                  <a:srgbClr val="1A1A1A"/>
                </a:solidFill>
                <a:effectLst/>
                <a:latin typeface="Calibri" panose="020F0502020204030204" pitchFamily="34" charset="0"/>
                <a:ea typeface="Times New Roman" panose="02020603050405020304" pitchFamily="18" charset="0"/>
                <a:cs typeface="Times New Roman" panose="02020603050405020304" pitchFamily="18" charset="0"/>
              </a:rPr>
              <a:t>Built DAX measure to calculate Year-Over-Year growth rate;</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fontAlgn="ctr">
              <a:lnSpc>
                <a:spcPct val="150000"/>
              </a:lnSpc>
              <a:buFont typeface="Arial" panose="020B0604020202020204" pitchFamily="34" charset="0"/>
              <a:buChar char="•"/>
            </a:pP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Built append tables and merged tables. (Studies will focus on merged data/inner joined, around 2000 rows. This is for observing a better and consistent change on the same rows )</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800" kern="0" dirty="0">
                <a:solidFill>
                  <a:srgbClr val="1A1A1A"/>
                </a:solidFill>
                <a:effectLst/>
                <a:latin typeface="Calibri" panose="020F0502020204030204" pitchFamily="34" charset="0"/>
                <a:ea typeface="Times New Roman" panose="02020603050405020304" pitchFamily="18" charset="0"/>
                <a:cs typeface="Times New Roman" panose="02020603050405020304" pitchFamily="18" charset="0"/>
              </a:rPr>
              <a:t>Analyzed water consumptions by property types, property ID and cities, years, Year over Year changes</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800" kern="0" dirty="0">
                <a:solidFill>
                  <a:srgbClr val="1A1A1A"/>
                </a:solidFill>
                <a:effectLst/>
                <a:latin typeface="Calibri" panose="020F0502020204030204" pitchFamily="34" charset="0"/>
                <a:ea typeface="Times New Roman" panose="02020603050405020304" pitchFamily="18" charset="0"/>
                <a:cs typeface="Times New Roman" panose="02020603050405020304" pitchFamily="18" charset="0"/>
              </a:rPr>
              <a:t>Analyzed water use intensity within a specific city (Great Toronto Area) and year over year changes by district and property types. </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282DE715-121C-EBAE-4DEE-D3EF65658BDB}"/>
              </a:ext>
            </a:extLst>
          </p:cNvPr>
          <p:cNvPicPr>
            <a:picLocks noChangeAspect="1"/>
          </p:cNvPicPr>
          <p:nvPr/>
        </p:nvPicPr>
        <p:blipFill>
          <a:blip r:embed="rId2"/>
          <a:stretch>
            <a:fillRect/>
          </a:stretch>
        </p:blipFill>
        <p:spPr>
          <a:xfrm>
            <a:off x="6518942" y="2324697"/>
            <a:ext cx="5230146" cy="2917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03663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Water Consumption pattern and its future usage</a:t>
            </a:r>
            <a:endParaRPr lang="en-ZA"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24BE780-D4BE-90B5-A7AB-745EE81B6AE9}"/>
              </a:ext>
            </a:extLst>
          </p:cNvPr>
          <p:cNvSpPr>
            <a:spLocks noGrp="1"/>
          </p:cNvSpPr>
          <p:nvPr>
            <p:ph type="title"/>
          </p:nvPr>
        </p:nvSpPr>
        <p:spPr/>
        <p:txBody>
          <a:bodyPr/>
          <a:lstStyle/>
          <a:p>
            <a:r>
              <a:rPr lang="en-US" sz="1800" kern="1200" dirty="0">
                <a:effectLst/>
                <a:latin typeface="Calibri" panose="020F0502020204030204" pitchFamily="34" charset="0"/>
                <a:ea typeface="SimSun" panose="02010600030101010101" pitchFamily="2" charset="-122"/>
                <a:cs typeface="Times New Roman" panose="02020603050405020304" pitchFamily="18" charset="0"/>
              </a:rPr>
              <a:t>An example to locate the most intensive water user in Ontario and view Year over year changes on Dashboard. </a:t>
            </a:r>
            <a:endParaRPr lang="en-CA" dirty="0"/>
          </a:p>
        </p:txBody>
      </p:sp>
      <p:pic>
        <p:nvPicPr>
          <p:cNvPr id="4" name="Picture 3">
            <a:extLst>
              <a:ext uri="{FF2B5EF4-FFF2-40B4-BE49-F238E27FC236}">
                <a16:creationId xmlns:a16="http://schemas.microsoft.com/office/drawing/2014/main" id="{C9B2313B-CBAC-2E16-AD8C-F099936805B7}"/>
              </a:ext>
            </a:extLst>
          </p:cNvPr>
          <p:cNvPicPr>
            <a:picLocks noChangeAspect="1"/>
          </p:cNvPicPr>
          <p:nvPr/>
        </p:nvPicPr>
        <p:blipFill>
          <a:blip r:embed="rId2"/>
          <a:stretch>
            <a:fillRect/>
          </a:stretch>
        </p:blipFill>
        <p:spPr>
          <a:xfrm>
            <a:off x="1804368" y="1690688"/>
            <a:ext cx="7942497" cy="4479106"/>
          </a:xfrm>
          <a:prstGeom prst="rect">
            <a:avLst/>
          </a:prstGeom>
        </p:spPr>
      </p:pic>
    </p:spTree>
    <p:extLst>
      <p:ext uri="{BB962C8B-B14F-4D97-AF65-F5344CB8AC3E}">
        <p14:creationId xmlns:p14="http://schemas.microsoft.com/office/powerpoint/2010/main" val="674517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Water Consumption pattern and its future usage</a:t>
            </a:r>
            <a:endParaRPr lang="en-ZA"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24BE780-D4BE-90B5-A7AB-745EE81B6AE9}"/>
              </a:ext>
            </a:extLst>
          </p:cNvPr>
          <p:cNvSpPr>
            <a:spLocks noGrp="1"/>
          </p:cNvSpPr>
          <p:nvPr>
            <p:ph type="title"/>
          </p:nvPr>
        </p:nvSpPr>
        <p:spPr/>
        <p:txBody>
          <a:bodyPr/>
          <a:lstStyle/>
          <a:p>
            <a:r>
              <a:rPr lang="en-US" sz="1800" kern="1200" dirty="0">
                <a:effectLst/>
                <a:latin typeface="Calibri" panose="020F0502020204030204" pitchFamily="34" charset="0"/>
                <a:ea typeface="SimSun" panose="02010600030101010101" pitchFamily="2" charset="-122"/>
                <a:cs typeface="Times New Roman" panose="02020603050405020304" pitchFamily="18" charset="0"/>
              </a:rPr>
              <a:t>Dashboard view about specific cities and water use intensity map. </a:t>
            </a:r>
            <a:endParaRPr lang="en-CA" dirty="0"/>
          </a:p>
        </p:txBody>
      </p:sp>
      <p:pic>
        <p:nvPicPr>
          <p:cNvPr id="6" name="Picture 5">
            <a:extLst>
              <a:ext uri="{FF2B5EF4-FFF2-40B4-BE49-F238E27FC236}">
                <a16:creationId xmlns:a16="http://schemas.microsoft.com/office/drawing/2014/main" id="{6ACBE96B-5301-A413-F3A6-C595F4CBB642}"/>
              </a:ext>
            </a:extLst>
          </p:cNvPr>
          <p:cNvPicPr>
            <a:picLocks noChangeAspect="1"/>
          </p:cNvPicPr>
          <p:nvPr/>
        </p:nvPicPr>
        <p:blipFill>
          <a:blip r:embed="rId2"/>
          <a:stretch>
            <a:fillRect/>
          </a:stretch>
        </p:blipFill>
        <p:spPr>
          <a:xfrm>
            <a:off x="1774825" y="1690688"/>
            <a:ext cx="7958138" cy="4486655"/>
          </a:xfrm>
          <a:prstGeom prst="rect">
            <a:avLst/>
          </a:prstGeom>
        </p:spPr>
      </p:pic>
    </p:spTree>
    <p:extLst>
      <p:ext uri="{BB962C8B-B14F-4D97-AF65-F5344CB8AC3E}">
        <p14:creationId xmlns:p14="http://schemas.microsoft.com/office/powerpoint/2010/main" val="2448656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Water Consumption pattern and its future usage</a:t>
            </a:r>
            <a:endParaRPr lang="en-ZA"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24BE780-D4BE-90B5-A7AB-745EE81B6AE9}"/>
              </a:ext>
            </a:extLst>
          </p:cNvPr>
          <p:cNvSpPr>
            <a:spLocks noGrp="1"/>
          </p:cNvSpPr>
          <p:nvPr>
            <p:ph type="title"/>
          </p:nvPr>
        </p:nvSpPr>
        <p:spPr/>
        <p:txBody>
          <a:bodyPr/>
          <a:lstStyle/>
          <a:p>
            <a:pPr algn="l">
              <a:lnSpc>
                <a:spcPct val="200000"/>
              </a:lnSpc>
            </a:pPr>
            <a:r>
              <a:rPr lang="en-US" sz="1800" kern="1200" dirty="0">
                <a:effectLst/>
                <a:latin typeface="Calibri" panose="020F0502020204030204" pitchFamily="34" charset="0"/>
                <a:ea typeface="SimSun" panose="02010600030101010101" pitchFamily="2" charset="-122"/>
                <a:cs typeface="Times New Roman" panose="02020603050405020304" pitchFamily="18" charset="0"/>
              </a:rPr>
              <a:t>Year over year changes about one specific area. </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74E36C82-5954-C6B4-9464-BE393681F84B}"/>
              </a:ext>
            </a:extLst>
          </p:cNvPr>
          <p:cNvPicPr>
            <a:picLocks noChangeAspect="1"/>
          </p:cNvPicPr>
          <p:nvPr/>
        </p:nvPicPr>
        <p:blipFill>
          <a:blip r:embed="rId2"/>
          <a:stretch>
            <a:fillRect/>
          </a:stretch>
        </p:blipFill>
        <p:spPr>
          <a:xfrm>
            <a:off x="1774825" y="1700213"/>
            <a:ext cx="7958138" cy="4467950"/>
          </a:xfrm>
          <a:prstGeom prst="rect">
            <a:avLst/>
          </a:prstGeom>
        </p:spPr>
      </p:pic>
    </p:spTree>
    <p:extLst>
      <p:ext uri="{BB962C8B-B14F-4D97-AF65-F5344CB8AC3E}">
        <p14:creationId xmlns:p14="http://schemas.microsoft.com/office/powerpoint/2010/main" val="75355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60DA78F9-94E6-0A41-4323-C35EF34CD098}"/>
              </a:ext>
            </a:extLst>
          </p:cNvPr>
          <p:cNvSpPr>
            <a:spLocks noGrp="1"/>
          </p:cNvSpPr>
          <p:nvPr>
            <p:ph type="dt" sz="half" idx="10"/>
          </p:nvPr>
        </p:nvSpPr>
        <p:spPr/>
        <p:txBody>
          <a:bodyPr/>
          <a:lstStyle/>
          <a:p>
            <a:r>
              <a:rPr lang="en-US" dirty="0"/>
              <a:t>2023</a:t>
            </a:r>
          </a:p>
        </p:txBody>
      </p:sp>
      <p:sp>
        <p:nvSpPr>
          <p:cNvPr id="8" name="Footer Placeholder 7">
            <a:extLst>
              <a:ext uri="{FF2B5EF4-FFF2-40B4-BE49-F238E27FC236}">
                <a16:creationId xmlns:a16="http://schemas.microsoft.com/office/drawing/2014/main" id="{25C941DF-6E31-7DD2-B188-B1C124358029}"/>
              </a:ext>
            </a:extLst>
          </p:cNvPr>
          <p:cNvSpPr>
            <a:spLocks noGrp="1"/>
          </p:cNvSpPr>
          <p:nvPr>
            <p:ph type="ftr" sz="quarter" idx="11"/>
          </p:nvPr>
        </p:nvSpPr>
        <p:spPr/>
        <p:txBody>
          <a:bodyPr/>
          <a:lstStyle/>
          <a:p>
            <a:r>
              <a:rPr lang="en-US" dirty="0"/>
              <a:t>Water Consumption pattern and its future usage</a:t>
            </a:r>
            <a:endParaRPr lang="en-ZA" dirty="0"/>
          </a:p>
        </p:txBody>
      </p:sp>
      <p:sp>
        <p:nvSpPr>
          <p:cNvPr id="9" name="Slide Number Placeholder 8">
            <a:extLst>
              <a:ext uri="{FF2B5EF4-FFF2-40B4-BE49-F238E27FC236}">
                <a16:creationId xmlns:a16="http://schemas.microsoft.com/office/drawing/2014/main" id="{AC7BFEC1-6B41-C2BF-E8C0-686F07E3AE9B}"/>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10" name="Title 3">
            <a:extLst>
              <a:ext uri="{FF2B5EF4-FFF2-40B4-BE49-F238E27FC236}">
                <a16:creationId xmlns:a16="http://schemas.microsoft.com/office/drawing/2014/main" id="{8AF7E9DF-EDC8-FF4D-9514-2684F48B8541}"/>
              </a:ext>
            </a:extLst>
          </p:cNvPr>
          <p:cNvSpPr>
            <a:spLocks noGrp="1"/>
          </p:cNvSpPr>
          <p:nvPr>
            <p:ph type="title"/>
          </p:nvPr>
        </p:nvSpPr>
        <p:spPr>
          <a:xfrm>
            <a:off x="352307" y="327259"/>
            <a:ext cx="10515600" cy="1325563"/>
          </a:xfrm>
        </p:spPr>
        <p:txBody>
          <a:bodyPr lIns="0"/>
          <a:lstStyle/>
          <a:p>
            <a:r>
              <a:rPr lang="en-US" dirty="0"/>
              <a:t>Conclusions</a:t>
            </a:r>
          </a:p>
        </p:txBody>
      </p:sp>
      <p:sp>
        <p:nvSpPr>
          <p:cNvPr id="2" name="TextBox 1">
            <a:extLst>
              <a:ext uri="{FF2B5EF4-FFF2-40B4-BE49-F238E27FC236}">
                <a16:creationId xmlns:a16="http://schemas.microsoft.com/office/drawing/2014/main" id="{78D77ABD-322C-2568-AF33-25B2906CF986}"/>
              </a:ext>
            </a:extLst>
          </p:cNvPr>
          <p:cNvSpPr txBox="1"/>
          <p:nvPr/>
        </p:nvSpPr>
        <p:spPr>
          <a:xfrm>
            <a:off x="433135" y="1569490"/>
            <a:ext cx="11300061" cy="4202882"/>
          </a:xfrm>
          <a:prstGeom prst="rect">
            <a:avLst/>
          </a:prstGeom>
          <a:noFill/>
        </p:spPr>
        <p:txBody>
          <a:bodyPr wrap="square" rtlCol="0">
            <a:spAutoFit/>
          </a:bodyPr>
          <a:lstStyle/>
          <a:p>
            <a:pPr marL="342900" lvl="0" indent="-342900" algn="just">
              <a:lnSpc>
                <a:spcPct val="150000"/>
              </a:lnSpc>
              <a:buFont typeface="+mj-lt"/>
              <a:buAutoNum type="arabicPeriod"/>
              <a:tabLst>
                <a:tab pos="457200" algn="l"/>
              </a:tabLst>
            </a:pPr>
            <a:r>
              <a:rPr lang="en-US" sz="1800" kern="1200" dirty="0">
                <a:effectLst/>
                <a:latin typeface="Calibri" panose="020F0502020204030204" pitchFamily="34" charset="0"/>
                <a:ea typeface="SimSun" panose="02010600030101010101" pitchFamily="2" charset="-122"/>
                <a:cs typeface="Times New Roman" panose="02020603050405020304" pitchFamily="18" charset="0"/>
              </a:rPr>
              <a:t>Across all the different registered properties, between 2019- 2021, the average water use cubic meters per square meters is 1.36, higher than Toronto downtown and Ottawa downtown. </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tabLst>
                <a:tab pos="457200" algn="l"/>
              </a:tabLst>
            </a:pPr>
            <a:r>
              <a:rPr lang="en-US" sz="1800" kern="1200" dirty="0">
                <a:effectLst/>
                <a:latin typeface="Calibri" panose="020F0502020204030204" pitchFamily="34" charset="0"/>
                <a:ea typeface="SimSun" panose="02010600030101010101" pitchFamily="2" charset="-122"/>
                <a:cs typeface="Times New Roman" panose="02020603050405020304" pitchFamily="18" charset="0"/>
              </a:rPr>
              <a:t>In ON, water use intensity is high in metropolitan area (GTA and Ottawa), where population density is usually high.</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tabLst>
                <a:tab pos="457200" algn="l"/>
              </a:tabLst>
            </a:pPr>
            <a:r>
              <a:rPr lang="en-US" sz="1800" kern="1200" dirty="0">
                <a:effectLst/>
                <a:latin typeface="Calibri" panose="020F0502020204030204" pitchFamily="34" charset="0"/>
                <a:ea typeface="SimSun" panose="02010600030101010101" pitchFamily="2" charset="-122"/>
                <a:cs typeface="Times New Roman" panose="02020603050405020304" pitchFamily="18" charset="0"/>
              </a:rPr>
              <a:t>Top 5 water users make sense, while bottom 5 may not, as they are usually large in term of property size.</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tabLst>
                <a:tab pos="457200" algn="l"/>
              </a:tabLst>
            </a:pPr>
            <a:r>
              <a:rPr lang="en-US" sz="1800" kern="1200" dirty="0">
                <a:effectLst/>
                <a:latin typeface="Calibri" panose="020F0502020204030204" pitchFamily="34" charset="0"/>
                <a:ea typeface="SimSun" panose="02010600030101010101" pitchFamily="2" charset="-122"/>
                <a:cs typeface="Times New Roman" panose="02020603050405020304" pitchFamily="18" charset="0"/>
              </a:rPr>
              <a:t>In Toronto, average WUI for offices and medical office 0.62 and 1 (m3/m2), both higher than the benchmark for highest points;</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tabLst>
                <a:tab pos="457200" algn="l"/>
              </a:tabLst>
            </a:pPr>
            <a:r>
              <a:rPr lang="en-US" sz="1800" kern="1200" dirty="0">
                <a:effectLst/>
                <a:latin typeface="Calibri" panose="020F0502020204030204" pitchFamily="34" charset="0"/>
                <a:ea typeface="SimSun" panose="02010600030101010101" pitchFamily="2" charset="-122"/>
                <a:cs typeface="Times New Roman" panose="02020603050405020304" pitchFamily="18" charset="0"/>
              </a:rPr>
              <a:t>Ottawa city is below ON's average and beside the similarities with ON, we see a big jump in two property types (Mall and lifestyle centers) in 2021. apparently, this is due to post-pandemic re-opening;</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tabLst>
                <a:tab pos="457200" algn="l"/>
              </a:tabLst>
            </a:pPr>
            <a:r>
              <a:rPr lang="en-US" sz="1800" kern="1200" dirty="0">
                <a:effectLst/>
                <a:latin typeface="Calibri" panose="020F0502020204030204" pitchFamily="34" charset="0"/>
                <a:ea typeface="SimSun" panose="02010600030101010101" pitchFamily="2" charset="-122"/>
                <a:cs typeface="Times New Roman" panose="02020603050405020304" pitchFamily="18" charset="0"/>
              </a:rPr>
              <a:t>Even though some industries are seeing big jump in 2021, average water use intensity is declining year over year slightly. </a:t>
            </a:r>
            <a:endParaRPr lang="en-CA" sz="1800" kern="12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25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D7D8D50-8F74-F840-21ED-9433103A9175}"/>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489BF65-F547-65D6-C148-B68EDE5DFD07}"/>
              </a:ext>
            </a:extLst>
          </p:cNvPr>
          <p:cNvSpPr>
            <a:spLocks noGrp="1"/>
          </p:cNvSpPr>
          <p:nvPr>
            <p:ph type="ftr" sz="quarter" idx="11"/>
          </p:nvPr>
        </p:nvSpPr>
        <p:spPr/>
        <p:txBody>
          <a:bodyPr/>
          <a:lstStyle/>
          <a:p>
            <a:r>
              <a:rPr lang="en-US"/>
              <a:t>Pitch Deck</a:t>
            </a:r>
            <a:endParaRPr lang="en-US" dirty="0"/>
          </a:p>
        </p:txBody>
      </p:sp>
      <p:sp>
        <p:nvSpPr>
          <p:cNvPr id="9" name="Slide Number Placeholder 8">
            <a:extLst>
              <a:ext uri="{FF2B5EF4-FFF2-40B4-BE49-F238E27FC236}">
                <a16:creationId xmlns:a16="http://schemas.microsoft.com/office/drawing/2014/main" id="{7D67293C-B3B3-EFF5-3399-7E82D862CAE2}"/>
              </a:ext>
            </a:extLst>
          </p:cNvPr>
          <p:cNvSpPr>
            <a:spLocks noGrp="1"/>
          </p:cNvSpPr>
          <p:nvPr>
            <p:ph type="sldNum" sz="quarter" idx="12"/>
          </p:nvPr>
        </p:nvSpPr>
        <p:spPr/>
        <p:txBody>
          <a:bodyPr/>
          <a:lstStyle/>
          <a:p>
            <a:fld id="{B5CEABB6-07DC-46E8-9B57-56EC44A396E5}" type="slidenum">
              <a:rPr lang="en-US" smtClean="0"/>
              <a:t>18</a:t>
            </a:fld>
            <a:endParaRPr lang="en-US" dirty="0"/>
          </a:p>
        </p:txBody>
      </p:sp>
      <p:pic>
        <p:nvPicPr>
          <p:cNvPr id="13" name="Picture 12" descr="A picture containing icon&#10;&#10;Description automatically generated">
            <a:extLst>
              <a:ext uri="{FF2B5EF4-FFF2-40B4-BE49-F238E27FC236}">
                <a16:creationId xmlns:a16="http://schemas.microsoft.com/office/drawing/2014/main" id="{AFD1A207-3E9B-88E3-7521-75F8B6654891}"/>
              </a:ext>
            </a:extLst>
          </p:cNvPr>
          <p:cNvPicPr>
            <a:picLocks noChangeAspect="1"/>
          </p:cNvPicPr>
          <p:nvPr/>
        </p:nvPicPr>
        <p:blipFill>
          <a:blip r:embed="rId2"/>
          <a:stretch>
            <a:fillRect/>
          </a:stretch>
        </p:blipFill>
        <p:spPr>
          <a:xfrm>
            <a:off x="6150431" y="111720"/>
            <a:ext cx="5789555" cy="6387692"/>
          </a:xfrm>
          <a:prstGeom prst="rect">
            <a:avLst/>
          </a:prstGeom>
        </p:spPr>
      </p:pic>
      <p:sp>
        <p:nvSpPr>
          <p:cNvPr id="14" name="Rectangle 13">
            <a:extLst>
              <a:ext uri="{FF2B5EF4-FFF2-40B4-BE49-F238E27FC236}">
                <a16:creationId xmlns:a16="http://schemas.microsoft.com/office/drawing/2014/main" id="{90328188-B0CB-CC4B-3FF2-5A8889403BAF}"/>
              </a:ext>
            </a:extLst>
          </p:cNvPr>
          <p:cNvSpPr/>
          <p:nvPr/>
        </p:nvSpPr>
        <p:spPr>
          <a:xfrm>
            <a:off x="1487337" y="279960"/>
            <a:ext cx="4466031" cy="923330"/>
          </a:xfrm>
          <a:prstGeom prst="rect">
            <a:avLst/>
          </a:prstGeom>
          <a:noFill/>
        </p:spPr>
        <p:txBody>
          <a:bodyPr wrap="none" lIns="91440" tIns="45720" rIns="91440" bIns="45720">
            <a:spAutoFit/>
          </a:bodyPr>
          <a:lstStyle/>
          <a:p>
            <a:pPr algn="ctr"/>
            <a:r>
              <a:rPr lang="en-CA"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Any Questions</a:t>
            </a:r>
          </a:p>
        </p:txBody>
      </p:sp>
    </p:spTree>
    <p:extLst>
      <p:ext uri="{BB962C8B-B14F-4D97-AF65-F5344CB8AC3E}">
        <p14:creationId xmlns:p14="http://schemas.microsoft.com/office/powerpoint/2010/main" val="26024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4EC90E-3E8E-B072-FD2C-2834E4F13D41}"/>
              </a:ext>
            </a:extLst>
          </p:cNvPr>
          <p:cNvSpPr>
            <a:spLocks noGrp="1"/>
          </p:cNvSpPr>
          <p:nvPr>
            <p:ph type="dt" sz="half" idx="4294967295"/>
          </p:nvPr>
        </p:nvSpPr>
        <p:spPr>
          <a:xfrm>
            <a:off x="0" y="6356350"/>
            <a:ext cx="1774825" cy="365125"/>
          </a:xfrm>
        </p:spPr>
        <p:txBody>
          <a:bodyPr/>
          <a:lstStyle/>
          <a:p>
            <a:r>
              <a:rPr lang="en-US"/>
              <a:t>20XX</a:t>
            </a:r>
            <a:endParaRPr lang="en-US" dirty="0"/>
          </a:p>
        </p:txBody>
      </p:sp>
      <p:sp>
        <p:nvSpPr>
          <p:cNvPr id="5" name="Footer Placeholder 4">
            <a:extLst>
              <a:ext uri="{FF2B5EF4-FFF2-40B4-BE49-F238E27FC236}">
                <a16:creationId xmlns:a16="http://schemas.microsoft.com/office/drawing/2014/main" id="{E1E4A8FF-3DB4-FD91-6FA6-7BE13D871164}"/>
              </a:ext>
            </a:extLst>
          </p:cNvPr>
          <p:cNvSpPr>
            <a:spLocks noGrp="1"/>
          </p:cNvSpPr>
          <p:nvPr>
            <p:ph type="ftr" sz="quarter" idx="4294967295"/>
          </p:nvPr>
        </p:nvSpPr>
        <p:spPr>
          <a:xfrm>
            <a:off x="9531350" y="6356350"/>
            <a:ext cx="2660650" cy="365125"/>
          </a:xfrm>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CE825683-A220-A634-7CFA-D111CF94E489}"/>
              </a:ext>
            </a:extLst>
          </p:cNvPr>
          <p:cNvSpPr>
            <a:spLocks noGrp="1"/>
          </p:cNvSpPr>
          <p:nvPr>
            <p:ph type="sldNum" sz="quarter" idx="4294967295"/>
          </p:nvPr>
        </p:nvSpPr>
        <p:spPr>
          <a:xfrm>
            <a:off x="10417175" y="6356350"/>
            <a:ext cx="1774825" cy="365125"/>
          </a:xfrm>
        </p:spPr>
        <p:txBody>
          <a:bodyPr/>
          <a:lstStyle/>
          <a:p>
            <a:fld id="{B5CEABB6-07DC-46E8-9B57-56EC44A396E5}" type="slidenum">
              <a:rPr lang="en-US" smtClean="0"/>
              <a:t>19</a:t>
            </a:fld>
            <a:endParaRPr lang="en-US" dirty="0"/>
          </a:p>
        </p:txBody>
      </p:sp>
      <p:sp>
        <p:nvSpPr>
          <p:cNvPr id="10" name="Rectangle 9">
            <a:extLst>
              <a:ext uri="{FF2B5EF4-FFF2-40B4-BE49-F238E27FC236}">
                <a16:creationId xmlns:a16="http://schemas.microsoft.com/office/drawing/2014/main" id="{BDE4F904-08FB-619C-6D9E-D336BEA3ADBA}"/>
              </a:ext>
            </a:extLst>
          </p:cNvPr>
          <p:cNvSpPr/>
          <p:nvPr/>
        </p:nvSpPr>
        <p:spPr>
          <a:xfrm>
            <a:off x="6096000" y="2707811"/>
            <a:ext cx="5979459" cy="1200329"/>
          </a:xfrm>
          <a:prstGeom prst="rect">
            <a:avLst/>
          </a:prstGeom>
          <a:noFill/>
        </p:spPr>
        <p:txBody>
          <a:bodyPr wrap="square" lIns="91440" tIns="45720" rIns="91440" bIns="45720">
            <a:spAutoFit/>
          </a:bodyPr>
          <a:lstStyle/>
          <a:p>
            <a:pPr algn="ctr"/>
            <a:r>
              <a:rPr lang="en-CA"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p>
        </p:txBody>
      </p:sp>
    </p:spTree>
    <p:extLst>
      <p:ext uri="{BB962C8B-B14F-4D97-AF65-F5344CB8AC3E}">
        <p14:creationId xmlns:p14="http://schemas.microsoft.com/office/powerpoint/2010/main" val="199127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534055" y="572021"/>
            <a:ext cx="5496026" cy="662781"/>
          </a:xfrm>
          <a:noFill/>
        </p:spPr>
        <p:txBody>
          <a:bodyPr>
            <a:normAutofit/>
          </a:bodyPr>
          <a:lstStyle/>
          <a:p>
            <a:r>
              <a:rPr lang="en-ZA" dirty="0"/>
              <a:t>General understanding</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461874" y="903411"/>
            <a:ext cx="6581955" cy="5374257"/>
          </a:xfrm>
        </p:spPr>
        <p:txBody>
          <a:bodyPr anchor="ctr">
            <a:normAutofit/>
          </a:bodyPr>
          <a:lstStyle/>
          <a:p>
            <a:pPr marL="457200" indent="-457200" algn="just">
              <a:buFont typeface="Arial" panose="020B0604020202020204" pitchFamily="34" charset="0"/>
              <a:buChar char="•"/>
            </a:pPr>
            <a:r>
              <a:rPr lang="en-US" sz="1600" dirty="0"/>
              <a:t>It is generally observed that the water consumption is increasing with growth in the population, increase in the number of hotels, industries, commercial building and many more.</a:t>
            </a:r>
          </a:p>
          <a:p>
            <a:pPr marL="457200" indent="-457200" algn="just">
              <a:buFont typeface="Arial" panose="020B0604020202020204" pitchFamily="34" charset="0"/>
              <a:buChar char="•"/>
            </a:pPr>
            <a:endParaRPr lang="en-US" sz="1600" dirty="0"/>
          </a:p>
          <a:p>
            <a:pPr marL="457200" indent="-457200" algn="just">
              <a:buFont typeface="Arial" panose="020B0604020202020204" pitchFamily="34" charset="0"/>
              <a:buChar char="•"/>
            </a:pPr>
            <a:r>
              <a:rPr lang="en-US" sz="1600" dirty="0"/>
              <a:t>This hypothesis is completely  fine as per general understating. However, it is always suggested to review the analysis report before making any conclusion</a:t>
            </a:r>
          </a:p>
          <a:p>
            <a:pPr marL="457200" indent="-457200" algn="just">
              <a:buFont typeface="Arial" panose="020B0604020202020204" pitchFamily="34" charset="0"/>
              <a:buChar char="•"/>
            </a:pPr>
            <a:endParaRPr lang="en-US" sz="1600" dirty="0"/>
          </a:p>
          <a:p>
            <a:pPr marL="457200" indent="-457200" algn="just">
              <a:buFont typeface="Arial" panose="020B0604020202020204" pitchFamily="34" charset="0"/>
              <a:buChar char="•"/>
            </a:pPr>
            <a:r>
              <a:rPr lang="en-US" sz="1600" dirty="0"/>
              <a:t>This report will focus on, how has the consumption changed with growth in the population, increase in the number of hotels and other industries such as commercial, retail, banking etc.</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5" y="6356349"/>
            <a:ext cx="2704371" cy="365125"/>
          </a:xfrm>
        </p:spPr>
        <p:txBody>
          <a:bodyPr/>
          <a:lstStyle/>
          <a:p>
            <a:r>
              <a:rPr lang="en-US" dirty="0"/>
              <a:t>Water Consumption pattern and its future usage</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Date Placeholder 65">
            <a:extLst>
              <a:ext uri="{FF2B5EF4-FFF2-40B4-BE49-F238E27FC236}">
                <a16:creationId xmlns:a16="http://schemas.microsoft.com/office/drawing/2014/main" id="{FF303B66-BE3D-4142-824A-9EE2B01725EA}"/>
              </a:ext>
            </a:extLst>
          </p:cNvPr>
          <p:cNvSpPr>
            <a:spLocks noGrp="1"/>
          </p:cNvSpPr>
          <p:nvPr>
            <p:ph type="dt" sz="half" idx="20"/>
          </p:nvPr>
        </p:nvSpPr>
        <p:spPr/>
        <p:txBody>
          <a:bodyPr/>
          <a:lstStyle/>
          <a:p>
            <a:r>
              <a:rPr lang="en-US" dirty="0"/>
              <a:t>2023</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21"/>
          </p:nvPr>
        </p:nvSpPr>
        <p:spPr/>
        <p:txBody>
          <a:bodyPr/>
          <a:lstStyle/>
          <a:p>
            <a:r>
              <a:rPr lang="en-US" dirty="0"/>
              <a:t>Water Consumption pattern and its future usage</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22"/>
          </p:nvPr>
        </p:nvSpPr>
        <p:spPr/>
        <p:txBody>
          <a:bodyPr/>
          <a:lstStyle/>
          <a:p>
            <a:fld id="{19B51A1E-902D-48AF-9020-955120F399B6}" type="slidenum">
              <a:rPr lang="en-ZA" smtClean="0"/>
              <a:pPr/>
              <a:t>3</a:t>
            </a:fld>
            <a:endParaRPr lang="en-ZA" dirty="0"/>
          </a:p>
        </p:txBody>
      </p:sp>
      <p:sp>
        <p:nvSpPr>
          <p:cNvPr id="110" name="Text Placeholder 31">
            <a:extLst>
              <a:ext uri="{FF2B5EF4-FFF2-40B4-BE49-F238E27FC236}">
                <a16:creationId xmlns:a16="http://schemas.microsoft.com/office/drawing/2014/main" id="{2FF506C9-7C92-4B9C-A356-9B519D03C78D}"/>
              </a:ext>
            </a:extLst>
          </p:cNvPr>
          <p:cNvSpPr txBox="1">
            <a:spLocks/>
          </p:cNvSpPr>
          <p:nvPr/>
        </p:nvSpPr>
        <p:spPr>
          <a:xfrm>
            <a:off x="909178" y="2303775"/>
            <a:ext cx="2057400" cy="561975"/>
          </a:xfrm>
          <a:prstGeom prst="rect">
            <a:avLst/>
          </a:prstGeom>
        </p:spPr>
        <p:txBody>
          <a:bodyPr vert="horz" lIns="91440" tIns="45720" rIns="91440" bIns="45720" rtlCol="0" anchor="t">
            <a:normAutofit/>
          </a:bodyPr>
          <a:lstStyle>
            <a:defPPr>
              <a:defRPr lang="en-US"/>
            </a:defPPr>
            <a:lvl1pPr indent="0" algn="ctr">
              <a:lnSpc>
                <a:spcPct val="150000"/>
              </a:lnSpc>
              <a:spcBef>
                <a:spcPts val="1000"/>
              </a:spcBef>
              <a:buFont typeface="Arial" panose="020B0604020202020204" pitchFamily="34" charset="0"/>
              <a:buNone/>
              <a:defRPr sz="1400" spc="150">
                <a:latin typeface="+mj-lt"/>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ZA" dirty="0"/>
              <a:t>DRAFT BLUEPRINTS</a:t>
            </a:r>
          </a:p>
        </p:txBody>
      </p:sp>
      <p:sp>
        <p:nvSpPr>
          <p:cNvPr id="52" name="Text Placeholder 31">
            <a:extLst>
              <a:ext uri="{FF2B5EF4-FFF2-40B4-BE49-F238E27FC236}">
                <a16:creationId xmlns:a16="http://schemas.microsoft.com/office/drawing/2014/main" id="{EFC30FAC-E9E5-427E-B670-7978BE575652}"/>
              </a:ext>
            </a:extLst>
          </p:cNvPr>
          <p:cNvSpPr txBox="1">
            <a:spLocks/>
          </p:cNvSpPr>
          <p:nvPr/>
        </p:nvSpPr>
        <p:spPr>
          <a:xfrm>
            <a:off x="3783750" y="2295514"/>
            <a:ext cx="2057804" cy="5619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GATHER FEEDBACK</a:t>
            </a:r>
            <a:endParaRPr lang="en-ZA" sz="1100" dirty="0"/>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8901422" y="2290808"/>
            <a:ext cx="2668145" cy="8304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PRESENTATION WEEK</a:t>
            </a:r>
            <a:endParaRPr lang="en-ZA" sz="1000" dirty="0"/>
          </a:p>
        </p:txBody>
      </p:sp>
      <p:cxnSp>
        <p:nvCxnSpPr>
          <p:cNvPr id="45" name="Straight Connector 44">
            <a:extLst>
              <a:ext uri="{FF2B5EF4-FFF2-40B4-BE49-F238E27FC236}">
                <a16:creationId xmlns:a16="http://schemas.microsoft.com/office/drawing/2014/main" id="{7AAE5EC1-092E-4A01-B866-C63F654AC331}"/>
              </a:ext>
              <a:ext uri="{C183D7F6-B498-43B3-948B-1728B52AA6E4}">
                <adec:decorative xmlns:adec="http://schemas.microsoft.com/office/drawing/2017/decorative" val="1"/>
              </a:ext>
            </a:extLst>
          </p:cNvPr>
          <p:cNvCxnSpPr>
            <a:cxnSpLocks/>
          </p:cNvCxnSpPr>
          <p:nvPr/>
        </p:nvCxnSpPr>
        <p:spPr>
          <a:xfrm flipH="1">
            <a:off x="1944840" y="2795310"/>
            <a:ext cx="7678" cy="3103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C8EDAF4-CF26-40C7-AACE-2482D9323350}"/>
              </a:ext>
              <a:ext uri="{C183D7F6-B498-43B3-948B-1728B52AA6E4}">
                <adec:decorative xmlns:adec="http://schemas.microsoft.com/office/drawing/2017/decorative" val="1"/>
              </a:ext>
            </a:extLst>
          </p:cNvPr>
          <p:cNvCxnSpPr>
            <a:cxnSpLocks/>
          </p:cNvCxnSpPr>
          <p:nvPr/>
        </p:nvCxnSpPr>
        <p:spPr>
          <a:xfrm>
            <a:off x="1191406" y="3808574"/>
            <a:ext cx="2019" cy="309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31">
            <a:extLst>
              <a:ext uri="{FF2B5EF4-FFF2-40B4-BE49-F238E27FC236}">
                <a16:creationId xmlns:a16="http://schemas.microsoft.com/office/drawing/2014/main" id="{7C5F4630-959D-43D6-A6F0-5D5F3A4117C1}"/>
              </a:ext>
            </a:extLst>
          </p:cNvPr>
          <p:cNvSpPr txBox="1">
            <a:spLocks/>
          </p:cNvSpPr>
          <p:nvPr/>
        </p:nvSpPr>
        <p:spPr>
          <a:xfrm>
            <a:off x="9190360" y="4195771"/>
            <a:ext cx="2083920" cy="56910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FINALIZING THE DOCUMENTS</a:t>
            </a:r>
            <a:endParaRPr lang="en-ZA" sz="1100" dirty="0"/>
          </a:p>
        </p:txBody>
      </p:sp>
      <p:sp>
        <p:nvSpPr>
          <p:cNvPr id="102" name="TextBox 101">
            <a:extLst>
              <a:ext uri="{FF2B5EF4-FFF2-40B4-BE49-F238E27FC236}">
                <a16:creationId xmlns:a16="http://schemas.microsoft.com/office/drawing/2014/main" id="{82F62E60-BFEB-1503-539C-03A2015C2304}"/>
              </a:ext>
            </a:extLst>
          </p:cNvPr>
          <p:cNvSpPr txBox="1"/>
          <p:nvPr/>
        </p:nvSpPr>
        <p:spPr>
          <a:xfrm>
            <a:off x="909178" y="3105834"/>
            <a:ext cx="2086680" cy="646331"/>
          </a:xfrm>
          <a:prstGeom prst="rect">
            <a:avLst/>
          </a:prstGeom>
          <a:noFill/>
        </p:spPr>
        <p:txBody>
          <a:bodyPr wrap="square" rtlCol="0">
            <a:spAutoFit/>
          </a:bodyPr>
          <a:lstStyle/>
          <a:p>
            <a:pPr algn="ctr"/>
            <a:r>
              <a:rPr lang="en-CA" b="1" dirty="0"/>
              <a:t>Week 1</a:t>
            </a:r>
          </a:p>
          <a:p>
            <a:pPr algn="ctr"/>
            <a:r>
              <a:rPr lang="en-CA" b="1" dirty="0"/>
              <a:t>15</a:t>
            </a:r>
            <a:r>
              <a:rPr lang="en-CA" b="1" baseline="30000" dirty="0"/>
              <a:t>th</a:t>
            </a:r>
            <a:r>
              <a:rPr lang="en-CA" b="1" dirty="0"/>
              <a:t> – 21</a:t>
            </a:r>
            <a:r>
              <a:rPr lang="en-CA" b="1" baseline="30000" dirty="0"/>
              <a:t>st</a:t>
            </a:r>
            <a:r>
              <a:rPr lang="en-CA" b="1" dirty="0"/>
              <a:t> March</a:t>
            </a:r>
          </a:p>
        </p:txBody>
      </p:sp>
      <p:sp>
        <p:nvSpPr>
          <p:cNvPr id="115" name="Title 1">
            <a:extLst>
              <a:ext uri="{FF2B5EF4-FFF2-40B4-BE49-F238E27FC236}">
                <a16:creationId xmlns:a16="http://schemas.microsoft.com/office/drawing/2014/main" id="{83F69B7B-CC50-9127-902D-58AEDCF1ACC7}"/>
              </a:ext>
              <a:ext uri="{C183D7F6-B498-43B3-948B-1728B52AA6E4}">
                <adec:decorative xmlns:adec="http://schemas.microsoft.com/office/drawing/2017/decorative" val="0"/>
              </a:ext>
            </a:extLst>
          </p:cNvPr>
          <p:cNvSpPr txBox="1">
            <a:spLocks/>
          </p:cNvSpPr>
          <p:nvPr/>
        </p:nvSpPr>
        <p:spPr>
          <a:xfrm>
            <a:off x="516031" y="689808"/>
            <a:ext cx="4235117" cy="662781"/>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ZA" dirty="0"/>
              <a:t>4 week action plan</a:t>
            </a:r>
          </a:p>
        </p:txBody>
      </p:sp>
      <p:sp>
        <p:nvSpPr>
          <p:cNvPr id="119" name="TextBox 118">
            <a:extLst>
              <a:ext uri="{FF2B5EF4-FFF2-40B4-BE49-F238E27FC236}">
                <a16:creationId xmlns:a16="http://schemas.microsoft.com/office/drawing/2014/main" id="{ECD96C8B-958B-292A-815C-CDAE71B156E0}"/>
              </a:ext>
            </a:extLst>
          </p:cNvPr>
          <p:cNvSpPr txBox="1"/>
          <p:nvPr/>
        </p:nvSpPr>
        <p:spPr>
          <a:xfrm>
            <a:off x="3783750" y="3088558"/>
            <a:ext cx="2086680" cy="646331"/>
          </a:xfrm>
          <a:prstGeom prst="rect">
            <a:avLst/>
          </a:prstGeom>
          <a:noFill/>
        </p:spPr>
        <p:txBody>
          <a:bodyPr wrap="square" rtlCol="0">
            <a:spAutoFit/>
          </a:bodyPr>
          <a:lstStyle/>
          <a:p>
            <a:pPr algn="ctr"/>
            <a:r>
              <a:rPr lang="en-CA" b="1" dirty="0"/>
              <a:t>Week 2</a:t>
            </a:r>
          </a:p>
          <a:p>
            <a:pPr algn="ctr"/>
            <a:r>
              <a:rPr lang="en-CA" b="1" dirty="0"/>
              <a:t>22</a:t>
            </a:r>
            <a:r>
              <a:rPr lang="en-CA" b="1" baseline="30000" dirty="0"/>
              <a:t>nd</a:t>
            </a:r>
            <a:r>
              <a:rPr lang="en-CA" b="1" dirty="0"/>
              <a:t> – 28</a:t>
            </a:r>
            <a:r>
              <a:rPr lang="en-CA" b="1" baseline="30000" dirty="0"/>
              <a:t>th</a:t>
            </a:r>
            <a:r>
              <a:rPr lang="en-CA" b="1" dirty="0"/>
              <a:t> March</a:t>
            </a:r>
          </a:p>
        </p:txBody>
      </p:sp>
      <p:cxnSp>
        <p:nvCxnSpPr>
          <p:cNvPr id="122" name="Straight Connector 121">
            <a:extLst>
              <a:ext uri="{FF2B5EF4-FFF2-40B4-BE49-F238E27FC236}">
                <a16:creationId xmlns:a16="http://schemas.microsoft.com/office/drawing/2014/main" id="{F6E87C44-FB6F-1994-E2A0-E80DD4AB986A}"/>
              </a:ext>
              <a:ext uri="{C183D7F6-B498-43B3-948B-1728B52AA6E4}">
                <adec:decorative xmlns:adec="http://schemas.microsoft.com/office/drawing/2017/decorative" val="1"/>
              </a:ext>
            </a:extLst>
          </p:cNvPr>
          <p:cNvCxnSpPr>
            <a:cxnSpLocks/>
          </p:cNvCxnSpPr>
          <p:nvPr/>
        </p:nvCxnSpPr>
        <p:spPr>
          <a:xfrm>
            <a:off x="2566214" y="3808574"/>
            <a:ext cx="2019" cy="309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5D4A3D6-E485-20A4-8590-A84AD4559F37}"/>
              </a:ext>
              <a:ext uri="{C183D7F6-B498-43B3-948B-1728B52AA6E4}">
                <adec:decorative xmlns:adec="http://schemas.microsoft.com/office/drawing/2017/decorative" val="1"/>
              </a:ext>
            </a:extLst>
          </p:cNvPr>
          <p:cNvCxnSpPr>
            <a:cxnSpLocks/>
          </p:cNvCxnSpPr>
          <p:nvPr/>
        </p:nvCxnSpPr>
        <p:spPr>
          <a:xfrm flipH="1">
            <a:off x="4838237" y="2785900"/>
            <a:ext cx="7678" cy="3103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CD49C78-27A1-C6A6-60C2-DF0804474077}"/>
              </a:ext>
              <a:ext uri="{C183D7F6-B498-43B3-948B-1728B52AA6E4}">
                <adec:decorative xmlns:adec="http://schemas.microsoft.com/office/drawing/2017/decorative" val="1"/>
              </a:ext>
            </a:extLst>
          </p:cNvPr>
          <p:cNvCxnSpPr>
            <a:cxnSpLocks/>
          </p:cNvCxnSpPr>
          <p:nvPr/>
        </p:nvCxnSpPr>
        <p:spPr>
          <a:xfrm>
            <a:off x="4084803" y="3799164"/>
            <a:ext cx="2019" cy="309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4469866-2D66-2E42-4B35-7E5EA5C2870C}"/>
              </a:ext>
              <a:ext uri="{C183D7F6-B498-43B3-948B-1728B52AA6E4}">
                <adec:decorative xmlns:adec="http://schemas.microsoft.com/office/drawing/2017/decorative" val="1"/>
              </a:ext>
            </a:extLst>
          </p:cNvPr>
          <p:cNvCxnSpPr>
            <a:cxnSpLocks/>
          </p:cNvCxnSpPr>
          <p:nvPr/>
        </p:nvCxnSpPr>
        <p:spPr>
          <a:xfrm>
            <a:off x="5459611" y="3799164"/>
            <a:ext cx="2019" cy="309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9B650BD-471C-F5DB-AC5B-FB8FC177A914}"/>
              </a:ext>
            </a:extLst>
          </p:cNvPr>
          <p:cNvSpPr txBox="1"/>
          <p:nvPr/>
        </p:nvSpPr>
        <p:spPr>
          <a:xfrm>
            <a:off x="3432673" y="4080558"/>
            <a:ext cx="1297310" cy="808607"/>
          </a:xfrm>
          <a:prstGeom prst="rect">
            <a:avLst/>
          </a:prstGeom>
        </p:spPr>
        <p:txBody>
          <a:bodyPr vert="horz" lIns="91440" tIns="45720" rIns="91440" bIns="45720" rtlCol="0">
            <a:normAutofit/>
          </a:bodyPr>
          <a:lstStyle>
            <a:defPPr>
              <a:defRPr lang="en-US"/>
            </a:defPPr>
            <a:lvl1pPr indent="0" algn="ctr">
              <a:lnSpc>
                <a:spcPct val="150000"/>
              </a:lnSpc>
              <a:spcBef>
                <a:spcPts val="1000"/>
              </a:spcBef>
              <a:buFont typeface="Arial" panose="020B0604020202020204" pitchFamily="34" charset="0"/>
              <a:buNone/>
              <a:defRPr sz="1400" spc="150">
                <a:latin typeface="+mj-lt"/>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CLEANING DATASET</a:t>
            </a:r>
          </a:p>
        </p:txBody>
      </p:sp>
      <p:sp>
        <p:nvSpPr>
          <p:cNvPr id="128" name="TextBox 127">
            <a:extLst>
              <a:ext uri="{FF2B5EF4-FFF2-40B4-BE49-F238E27FC236}">
                <a16:creationId xmlns:a16="http://schemas.microsoft.com/office/drawing/2014/main" id="{0BC19161-0D70-8E64-364D-D1D6639C1617}"/>
              </a:ext>
            </a:extLst>
          </p:cNvPr>
          <p:cNvSpPr txBox="1"/>
          <p:nvPr/>
        </p:nvSpPr>
        <p:spPr>
          <a:xfrm>
            <a:off x="4940134" y="4076022"/>
            <a:ext cx="1032003" cy="808607"/>
          </a:xfrm>
          <a:prstGeom prst="rect">
            <a:avLst/>
          </a:prstGeom>
        </p:spPr>
        <p:txBody>
          <a:bodyPr vert="horz" lIns="91440" tIns="45720" rIns="91440" bIns="45720" rtlCol="0">
            <a:normAutofit/>
          </a:bodyPr>
          <a:lstStyle>
            <a:defPPr>
              <a:defRPr lang="en-US"/>
            </a:defPPr>
            <a:lvl1pPr indent="0" algn="ctr">
              <a:lnSpc>
                <a:spcPct val="150000"/>
              </a:lnSpc>
              <a:spcBef>
                <a:spcPts val="1000"/>
              </a:spcBef>
              <a:buFont typeface="Arial" panose="020B0604020202020204" pitchFamily="34" charset="0"/>
              <a:buNone/>
              <a:defRPr sz="1400" spc="150">
                <a:latin typeface="+mj-lt"/>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TESTING DATASET </a:t>
            </a:r>
          </a:p>
        </p:txBody>
      </p:sp>
      <p:sp>
        <p:nvSpPr>
          <p:cNvPr id="129" name="TextBox 128">
            <a:extLst>
              <a:ext uri="{FF2B5EF4-FFF2-40B4-BE49-F238E27FC236}">
                <a16:creationId xmlns:a16="http://schemas.microsoft.com/office/drawing/2014/main" id="{EB91CF83-A23D-91CF-3816-7310DEFCCE9D}"/>
              </a:ext>
            </a:extLst>
          </p:cNvPr>
          <p:cNvSpPr txBox="1"/>
          <p:nvPr/>
        </p:nvSpPr>
        <p:spPr>
          <a:xfrm>
            <a:off x="610367" y="4084159"/>
            <a:ext cx="1297310" cy="808607"/>
          </a:xfrm>
          <a:prstGeom prst="rect">
            <a:avLst/>
          </a:prstGeom>
        </p:spPr>
        <p:txBody>
          <a:bodyPr vert="horz" lIns="91440" tIns="45720" rIns="91440" bIns="45720" rtlCol="0">
            <a:normAutofit/>
          </a:bodyPr>
          <a:lstStyle>
            <a:defPPr>
              <a:defRPr lang="en-US"/>
            </a:defPPr>
            <a:lvl1pPr indent="0" algn="ctr">
              <a:lnSpc>
                <a:spcPct val="150000"/>
              </a:lnSpc>
              <a:spcBef>
                <a:spcPts val="1000"/>
              </a:spcBef>
              <a:buFont typeface="Arial" panose="020B0604020202020204" pitchFamily="34" charset="0"/>
              <a:buNone/>
              <a:defRPr sz="1400" spc="150">
                <a:latin typeface="+mj-lt"/>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ZA" dirty="0"/>
              <a:t>RUN FOCUS GROUPS</a:t>
            </a:r>
          </a:p>
        </p:txBody>
      </p:sp>
      <p:sp>
        <p:nvSpPr>
          <p:cNvPr id="130" name="TextBox 129">
            <a:extLst>
              <a:ext uri="{FF2B5EF4-FFF2-40B4-BE49-F238E27FC236}">
                <a16:creationId xmlns:a16="http://schemas.microsoft.com/office/drawing/2014/main" id="{16B6BB1F-6B5E-8872-85EF-68347E5AAD4A}"/>
              </a:ext>
            </a:extLst>
          </p:cNvPr>
          <p:cNvSpPr txBox="1"/>
          <p:nvPr/>
        </p:nvSpPr>
        <p:spPr>
          <a:xfrm>
            <a:off x="1945836" y="4076022"/>
            <a:ext cx="1297310" cy="808607"/>
          </a:xfrm>
          <a:prstGeom prst="rect">
            <a:avLst/>
          </a:prstGeom>
        </p:spPr>
        <p:txBody>
          <a:bodyPr vert="horz" lIns="91440" tIns="45720" rIns="91440" bIns="45720" rtlCol="0">
            <a:normAutofit/>
          </a:bodyPr>
          <a:lstStyle>
            <a:defPPr>
              <a:defRPr lang="en-US"/>
            </a:defPPr>
            <a:lvl1pPr indent="0" algn="ctr">
              <a:lnSpc>
                <a:spcPct val="150000"/>
              </a:lnSpc>
              <a:spcBef>
                <a:spcPts val="1000"/>
              </a:spcBef>
              <a:buFont typeface="Arial" panose="020B0604020202020204" pitchFamily="34" charset="0"/>
              <a:buNone/>
              <a:defRPr sz="1400" spc="150">
                <a:latin typeface="+mj-lt"/>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lnSpc>
                <a:spcPct val="150000"/>
              </a:lnSpc>
              <a:buFont typeface="Arial" panose="020B0604020202020204" pitchFamily="34" charset="0"/>
              <a:buNone/>
            </a:pPr>
            <a:r>
              <a:rPr lang="en-ZA" sz="1400" spc="150" dirty="0">
                <a:latin typeface="+mj-lt"/>
                <a:ea typeface="+mj-ea"/>
                <a:cs typeface="+mj-cs"/>
              </a:rPr>
              <a:t>EXPLORING DATASETS</a:t>
            </a:r>
            <a:endParaRPr lang="en-ZA" sz="1100" dirty="0"/>
          </a:p>
        </p:txBody>
      </p:sp>
      <p:sp>
        <p:nvSpPr>
          <p:cNvPr id="131" name="Text Placeholder 31">
            <a:extLst>
              <a:ext uri="{FF2B5EF4-FFF2-40B4-BE49-F238E27FC236}">
                <a16:creationId xmlns:a16="http://schemas.microsoft.com/office/drawing/2014/main" id="{D51B719E-4F20-42F2-CB51-8D0E5FCD8B30}"/>
              </a:ext>
            </a:extLst>
          </p:cNvPr>
          <p:cNvSpPr txBox="1">
            <a:spLocks/>
          </p:cNvSpPr>
          <p:nvPr/>
        </p:nvSpPr>
        <p:spPr>
          <a:xfrm>
            <a:off x="6545278" y="2301658"/>
            <a:ext cx="2057804" cy="5619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THE DRAFT</a:t>
            </a:r>
            <a:endParaRPr lang="en-ZA" sz="1100" dirty="0"/>
          </a:p>
        </p:txBody>
      </p:sp>
      <p:sp>
        <p:nvSpPr>
          <p:cNvPr id="132" name="TextBox 131">
            <a:extLst>
              <a:ext uri="{FF2B5EF4-FFF2-40B4-BE49-F238E27FC236}">
                <a16:creationId xmlns:a16="http://schemas.microsoft.com/office/drawing/2014/main" id="{9FA37EBF-0427-4E08-4927-BFFC4738AA20}"/>
              </a:ext>
            </a:extLst>
          </p:cNvPr>
          <p:cNvSpPr txBox="1"/>
          <p:nvPr/>
        </p:nvSpPr>
        <p:spPr>
          <a:xfrm>
            <a:off x="6545278" y="3094811"/>
            <a:ext cx="2086680" cy="646331"/>
          </a:xfrm>
          <a:prstGeom prst="rect">
            <a:avLst/>
          </a:prstGeom>
          <a:noFill/>
        </p:spPr>
        <p:txBody>
          <a:bodyPr wrap="square" rtlCol="0">
            <a:spAutoFit/>
          </a:bodyPr>
          <a:lstStyle/>
          <a:p>
            <a:pPr algn="ctr"/>
            <a:r>
              <a:rPr lang="en-CA" b="1" dirty="0"/>
              <a:t>Week 3</a:t>
            </a:r>
          </a:p>
          <a:p>
            <a:pPr algn="ctr"/>
            <a:r>
              <a:rPr lang="en-CA" b="1" dirty="0"/>
              <a:t>29</a:t>
            </a:r>
            <a:r>
              <a:rPr lang="en-CA" b="1" baseline="30000" dirty="0"/>
              <a:t>th</a:t>
            </a:r>
            <a:r>
              <a:rPr lang="en-CA" b="1" dirty="0"/>
              <a:t> Mar – 4</a:t>
            </a:r>
            <a:r>
              <a:rPr lang="en-CA" b="1" baseline="30000" dirty="0"/>
              <a:t>th </a:t>
            </a:r>
            <a:r>
              <a:rPr lang="en-CA" b="1" dirty="0"/>
              <a:t>April</a:t>
            </a:r>
          </a:p>
        </p:txBody>
      </p:sp>
      <p:cxnSp>
        <p:nvCxnSpPr>
          <p:cNvPr id="133" name="Straight Connector 132">
            <a:extLst>
              <a:ext uri="{FF2B5EF4-FFF2-40B4-BE49-F238E27FC236}">
                <a16:creationId xmlns:a16="http://schemas.microsoft.com/office/drawing/2014/main" id="{7990238F-27A8-5864-B53C-3412CDF54B14}"/>
              </a:ext>
              <a:ext uri="{C183D7F6-B498-43B3-948B-1728B52AA6E4}">
                <adec:decorative xmlns:adec="http://schemas.microsoft.com/office/drawing/2017/decorative" val="1"/>
              </a:ext>
            </a:extLst>
          </p:cNvPr>
          <p:cNvCxnSpPr>
            <a:cxnSpLocks/>
          </p:cNvCxnSpPr>
          <p:nvPr/>
        </p:nvCxnSpPr>
        <p:spPr>
          <a:xfrm flipH="1">
            <a:off x="7599765" y="2792044"/>
            <a:ext cx="7678" cy="3103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4EFE5EE-BA82-2D16-30EB-BE32C85C7C41}"/>
              </a:ext>
              <a:ext uri="{C183D7F6-B498-43B3-948B-1728B52AA6E4}">
                <adec:decorative xmlns:adec="http://schemas.microsoft.com/office/drawing/2017/decorative" val="1"/>
              </a:ext>
            </a:extLst>
          </p:cNvPr>
          <p:cNvCxnSpPr>
            <a:cxnSpLocks/>
          </p:cNvCxnSpPr>
          <p:nvPr/>
        </p:nvCxnSpPr>
        <p:spPr>
          <a:xfrm>
            <a:off x="6901138" y="3794628"/>
            <a:ext cx="2019" cy="309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090B018-8881-CD73-0BC4-2465BC41BC7B}"/>
              </a:ext>
              <a:ext uri="{C183D7F6-B498-43B3-948B-1728B52AA6E4}">
                <adec:decorative xmlns:adec="http://schemas.microsoft.com/office/drawing/2017/decorative" val="1"/>
              </a:ext>
            </a:extLst>
          </p:cNvPr>
          <p:cNvCxnSpPr>
            <a:cxnSpLocks/>
          </p:cNvCxnSpPr>
          <p:nvPr/>
        </p:nvCxnSpPr>
        <p:spPr>
          <a:xfrm>
            <a:off x="8275946" y="3794628"/>
            <a:ext cx="2019" cy="309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AFD5E77-CF99-1249-4F20-0C09A3D25FC2}"/>
              </a:ext>
            </a:extLst>
          </p:cNvPr>
          <p:cNvSpPr txBox="1"/>
          <p:nvPr/>
        </p:nvSpPr>
        <p:spPr>
          <a:xfrm>
            <a:off x="6249007" y="4076022"/>
            <a:ext cx="1422329" cy="967616"/>
          </a:xfrm>
          <a:prstGeom prst="rect">
            <a:avLst/>
          </a:prstGeom>
        </p:spPr>
        <p:txBody>
          <a:bodyPr vert="horz" lIns="91440" tIns="45720" rIns="91440" bIns="45720" rtlCol="0">
            <a:normAutofit/>
          </a:bodyPr>
          <a:lstStyle>
            <a:defPPr>
              <a:defRPr lang="en-US"/>
            </a:defPPr>
            <a:lvl1pPr indent="0" algn="ctr">
              <a:lnSpc>
                <a:spcPct val="150000"/>
              </a:lnSpc>
              <a:spcBef>
                <a:spcPts val="1000"/>
              </a:spcBef>
              <a:buFont typeface="Arial" panose="020B0604020202020204" pitchFamily="34" charset="0"/>
              <a:buNone/>
              <a:defRPr sz="1400" spc="150">
                <a:latin typeface="+mj-lt"/>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STORY FORMATION</a:t>
            </a:r>
          </a:p>
        </p:txBody>
      </p:sp>
      <p:sp>
        <p:nvSpPr>
          <p:cNvPr id="141" name="TextBox 140">
            <a:extLst>
              <a:ext uri="{FF2B5EF4-FFF2-40B4-BE49-F238E27FC236}">
                <a16:creationId xmlns:a16="http://schemas.microsoft.com/office/drawing/2014/main" id="{4719A635-7CE6-6761-AF6A-F295533EC5F7}"/>
              </a:ext>
            </a:extLst>
          </p:cNvPr>
          <p:cNvSpPr txBox="1"/>
          <p:nvPr/>
        </p:nvSpPr>
        <p:spPr>
          <a:xfrm>
            <a:off x="7607442" y="4071486"/>
            <a:ext cx="1363303" cy="979896"/>
          </a:xfrm>
          <a:prstGeom prst="rect">
            <a:avLst/>
          </a:prstGeom>
        </p:spPr>
        <p:txBody>
          <a:bodyPr vert="horz" lIns="91440" tIns="45720" rIns="91440" bIns="45720" rtlCol="0">
            <a:normAutofit/>
          </a:bodyPr>
          <a:lstStyle>
            <a:defPPr>
              <a:defRPr lang="en-US"/>
            </a:defPPr>
            <a:lvl1pPr indent="0" algn="ctr">
              <a:lnSpc>
                <a:spcPct val="150000"/>
              </a:lnSpc>
              <a:spcBef>
                <a:spcPts val="1000"/>
              </a:spcBef>
              <a:buFont typeface="Arial" panose="020B0604020202020204" pitchFamily="34" charset="0"/>
              <a:buNone/>
              <a:defRPr sz="1400" spc="150">
                <a:latin typeface="+mj-lt"/>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FINALIZING VISULS</a:t>
            </a:r>
          </a:p>
        </p:txBody>
      </p:sp>
      <p:sp>
        <p:nvSpPr>
          <p:cNvPr id="142" name="TextBox 141">
            <a:extLst>
              <a:ext uri="{FF2B5EF4-FFF2-40B4-BE49-F238E27FC236}">
                <a16:creationId xmlns:a16="http://schemas.microsoft.com/office/drawing/2014/main" id="{61665CF5-E494-1587-6875-DAEA5F6C95C5}"/>
              </a:ext>
            </a:extLst>
          </p:cNvPr>
          <p:cNvSpPr txBox="1"/>
          <p:nvPr/>
        </p:nvSpPr>
        <p:spPr>
          <a:xfrm>
            <a:off x="9144275" y="3096241"/>
            <a:ext cx="2086680" cy="646331"/>
          </a:xfrm>
          <a:prstGeom prst="rect">
            <a:avLst/>
          </a:prstGeom>
          <a:noFill/>
        </p:spPr>
        <p:txBody>
          <a:bodyPr wrap="square" rtlCol="0">
            <a:spAutoFit/>
          </a:bodyPr>
          <a:lstStyle/>
          <a:p>
            <a:pPr algn="ctr"/>
            <a:r>
              <a:rPr lang="en-CA" b="1" dirty="0"/>
              <a:t>Week 3</a:t>
            </a:r>
          </a:p>
          <a:p>
            <a:pPr algn="ctr"/>
            <a:r>
              <a:rPr lang="en-CA" b="1" dirty="0"/>
              <a:t>5</a:t>
            </a:r>
            <a:r>
              <a:rPr lang="en-CA" b="1" baseline="30000" dirty="0"/>
              <a:t>th</a:t>
            </a:r>
            <a:r>
              <a:rPr lang="en-CA" b="1" dirty="0"/>
              <a:t> – 11</a:t>
            </a:r>
            <a:r>
              <a:rPr lang="en-CA" b="1" baseline="30000" dirty="0"/>
              <a:t>th</a:t>
            </a:r>
            <a:r>
              <a:rPr lang="en-CA" b="1" dirty="0"/>
              <a:t> April</a:t>
            </a:r>
          </a:p>
        </p:txBody>
      </p:sp>
      <p:cxnSp>
        <p:nvCxnSpPr>
          <p:cNvPr id="143" name="Straight Connector 142">
            <a:extLst>
              <a:ext uri="{FF2B5EF4-FFF2-40B4-BE49-F238E27FC236}">
                <a16:creationId xmlns:a16="http://schemas.microsoft.com/office/drawing/2014/main" id="{DC69F32E-97AC-8BCD-0C8E-ACCE429099B7}"/>
              </a:ext>
              <a:ext uri="{C183D7F6-B498-43B3-948B-1728B52AA6E4}">
                <adec:decorative xmlns:adec="http://schemas.microsoft.com/office/drawing/2017/decorative" val="1"/>
              </a:ext>
            </a:extLst>
          </p:cNvPr>
          <p:cNvCxnSpPr>
            <a:cxnSpLocks/>
          </p:cNvCxnSpPr>
          <p:nvPr/>
        </p:nvCxnSpPr>
        <p:spPr>
          <a:xfrm>
            <a:off x="10192845" y="3783564"/>
            <a:ext cx="2019" cy="309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A6B3E4C-7669-6CAC-F47F-35E13CDFCFB6}"/>
              </a:ext>
              <a:ext uri="{C183D7F6-B498-43B3-948B-1728B52AA6E4}">
                <adec:decorative xmlns:adec="http://schemas.microsoft.com/office/drawing/2017/decorative" val="1"/>
              </a:ext>
            </a:extLst>
          </p:cNvPr>
          <p:cNvCxnSpPr>
            <a:cxnSpLocks/>
          </p:cNvCxnSpPr>
          <p:nvPr/>
        </p:nvCxnSpPr>
        <p:spPr>
          <a:xfrm flipH="1">
            <a:off x="10179937" y="2787895"/>
            <a:ext cx="7678" cy="3103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25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Date Placeholder 65">
            <a:extLst>
              <a:ext uri="{FF2B5EF4-FFF2-40B4-BE49-F238E27FC236}">
                <a16:creationId xmlns:a16="http://schemas.microsoft.com/office/drawing/2014/main" id="{FF303B66-BE3D-4142-824A-9EE2B01725EA}"/>
              </a:ext>
            </a:extLst>
          </p:cNvPr>
          <p:cNvSpPr>
            <a:spLocks noGrp="1"/>
          </p:cNvSpPr>
          <p:nvPr>
            <p:ph type="dt" sz="half" idx="20"/>
          </p:nvPr>
        </p:nvSpPr>
        <p:spPr/>
        <p:txBody>
          <a:bodyPr/>
          <a:lstStyle/>
          <a:p>
            <a:r>
              <a:rPr lang="en-US" dirty="0"/>
              <a:t>2023</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21"/>
          </p:nvPr>
        </p:nvSpPr>
        <p:spPr/>
        <p:txBody>
          <a:bodyPr/>
          <a:lstStyle/>
          <a:p>
            <a:r>
              <a:rPr lang="en-US" dirty="0"/>
              <a:t>Water Consumption pattern and its future usage</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22"/>
          </p:nvPr>
        </p:nvSpPr>
        <p:spPr/>
        <p:txBody>
          <a:bodyPr/>
          <a:lstStyle/>
          <a:p>
            <a:fld id="{19B51A1E-902D-48AF-9020-955120F399B6}" type="slidenum">
              <a:rPr lang="en-ZA" smtClean="0"/>
              <a:pPr/>
              <a:t>4</a:t>
            </a:fld>
            <a:endParaRPr lang="en-ZA" dirty="0"/>
          </a:p>
        </p:txBody>
      </p:sp>
      <p:sp>
        <p:nvSpPr>
          <p:cNvPr id="115" name="Title 1">
            <a:extLst>
              <a:ext uri="{FF2B5EF4-FFF2-40B4-BE49-F238E27FC236}">
                <a16:creationId xmlns:a16="http://schemas.microsoft.com/office/drawing/2014/main" id="{83F69B7B-CC50-9127-902D-58AEDCF1ACC7}"/>
              </a:ext>
              <a:ext uri="{C183D7F6-B498-43B3-948B-1728B52AA6E4}">
                <adec:decorative xmlns:adec="http://schemas.microsoft.com/office/drawing/2017/decorative" val="0"/>
              </a:ext>
            </a:extLst>
          </p:cNvPr>
          <p:cNvSpPr txBox="1">
            <a:spLocks/>
          </p:cNvSpPr>
          <p:nvPr/>
        </p:nvSpPr>
        <p:spPr>
          <a:xfrm>
            <a:off x="535004" y="660565"/>
            <a:ext cx="6968692" cy="662781"/>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ZA" dirty="0"/>
              <a:t>Data collection and preparation</a:t>
            </a:r>
          </a:p>
        </p:txBody>
      </p:sp>
      <p:pic>
        <p:nvPicPr>
          <p:cNvPr id="5" name="Picture 2" descr="NYC Open Data logo">
            <a:extLst>
              <a:ext uri="{FF2B5EF4-FFF2-40B4-BE49-F238E27FC236}">
                <a16:creationId xmlns:a16="http://schemas.microsoft.com/office/drawing/2014/main" id="{E869DBF8-A97A-1928-8E71-342F8E8BB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657" b="28913"/>
          <a:stretch/>
        </p:blipFill>
        <p:spPr bwMode="auto">
          <a:xfrm>
            <a:off x="962525" y="5759060"/>
            <a:ext cx="2661645" cy="439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Government of Ontario | Gouvernement de l'Ontario · GitHub">
            <a:extLst>
              <a:ext uri="{FF2B5EF4-FFF2-40B4-BE49-F238E27FC236}">
                <a16:creationId xmlns:a16="http://schemas.microsoft.com/office/drawing/2014/main" id="{12A1D3DC-C7A3-F5E3-AB80-EB45CF393D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000" b="35427"/>
          <a:stretch/>
        </p:blipFill>
        <p:spPr bwMode="auto">
          <a:xfrm>
            <a:off x="6624540" y="5725569"/>
            <a:ext cx="2003756" cy="5725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D9E0DE-6D6A-E3D9-BED2-C047A891126C}"/>
              </a:ext>
            </a:extLst>
          </p:cNvPr>
          <p:cNvSpPr txBox="1"/>
          <p:nvPr/>
        </p:nvSpPr>
        <p:spPr>
          <a:xfrm>
            <a:off x="962525" y="1480637"/>
            <a:ext cx="7064944" cy="4308872"/>
          </a:xfrm>
          <a:prstGeom prst="rect">
            <a:avLst/>
          </a:prstGeom>
          <a:noFill/>
        </p:spPr>
        <p:txBody>
          <a:bodyPr wrap="square" rtlCol="0">
            <a:spAutoFit/>
          </a:bodyPr>
          <a:lstStyle/>
          <a:p>
            <a:r>
              <a:rPr lang="en-CA" sz="2000" b="1" dirty="0"/>
              <a:t>Collection of Data</a:t>
            </a:r>
          </a:p>
          <a:p>
            <a:r>
              <a:rPr lang="en-CA" dirty="0"/>
              <a:t>Data was collect from the state’s official government websites</a:t>
            </a:r>
          </a:p>
          <a:p>
            <a:pPr marL="285750" indent="-285750">
              <a:buFont typeface="Arial" panose="020B0604020202020204" pitchFamily="34" charset="0"/>
              <a:buChar char="•"/>
            </a:pPr>
            <a:r>
              <a:rPr lang="en-CA" dirty="0"/>
              <a:t>New York</a:t>
            </a:r>
          </a:p>
          <a:p>
            <a:pPr marL="742950" lvl="1" indent="-285750">
              <a:buFont typeface="Arial" panose="020B0604020202020204" pitchFamily="34" charset="0"/>
              <a:buChar char="•"/>
            </a:pPr>
            <a:r>
              <a:rPr lang="en-CA" dirty="0"/>
              <a:t>https://opendata.cityofnewyork.us/</a:t>
            </a:r>
          </a:p>
          <a:p>
            <a:pPr marL="742950" lvl="1" indent="-285750">
              <a:buFont typeface="Arial" panose="020B0604020202020204" pitchFamily="34" charset="0"/>
              <a:buChar char="•"/>
            </a:pPr>
            <a:r>
              <a:rPr lang="en-CA" dirty="0"/>
              <a:t>https://energy.cusp.nyu.edu/#/</a:t>
            </a:r>
          </a:p>
          <a:p>
            <a:pPr marL="285750" indent="-285750">
              <a:buFont typeface="Arial" panose="020B0604020202020204" pitchFamily="34" charset="0"/>
              <a:buChar char="•"/>
            </a:pPr>
            <a:r>
              <a:rPr lang="en-CA" dirty="0"/>
              <a:t>Ontario</a:t>
            </a:r>
          </a:p>
          <a:p>
            <a:pPr marL="742950" lvl="1" indent="-285750">
              <a:buFont typeface="Arial" panose="020B0604020202020204" pitchFamily="34" charset="0"/>
              <a:buChar char="•"/>
            </a:pPr>
            <a:r>
              <a:rPr lang="en-CA" dirty="0"/>
              <a:t>https://www.ontario.ca/page/government-ontario</a:t>
            </a:r>
          </a:p>
          <a:p>
            <a:pPr lvl="1"/>
            <a:endParaRPr lang="en-CA" sz="2000" dirty="0"/>
          </a:p>
          <a:p>
            <a:r>
              <a:rPr lang="en-CA" sz="2000" b="1" dirty="0"/>
              <a:t>Preparation:</a:t>
            </a:r>
          </a:p>
          <a:p>
            <a:r>
              <a:rPr lang="en-CA" dirty="0"/>
              <a:t>Basic check and cleaning were done to avoid any skewness/distraction in the data. </a:t>
            </a:r>
          </a:p>
          <a:p>
            <a:pPr marL="742950" lvl="1" indent="-285750">
              <a:buFont typeface="Arial" panose="020B0604020202020204" pitchFamily="34" charset="0"/>
              <a:buChar char="•"/>
            </a:pPr>
            <a:r>
              <a:rPr lang="en-CA" dirty="0"/>
              <a:t>Duplicate</a:t>
            </a:r>
          </a:p>
          <a:p>
            <a:pPr marL="742950" lvl="1" indent="-285750">
              <a:buFont typeface="Arial" panose="020B0604020202020204" pitchFamily="34" charset="0"/>
              <a:buChar char="•"/>
            </a:pPr>
            <a:r>
              <a:rPr lang="en-CA" dirty="0"/>
              <a:t>Missing value</a:t>
            </a:r>
          </a:p>
          <a:p>
            <a:pPr marL="742950" lvl="1" indent="-285750">
              <a:buFont typeface="Arial" panose="020B0604020202020204" pitchFamily="34" charset="0"/>
              <a:buChar char="•"/>
            </a:pPr>
            <a:r>
              <a:rPr lang="en-CA" dirty="0"/>
              <a:t>Outlier etc. </a:t>
            </a:r>
          </a:p>
          <a:p>
            <a:endParaRPr lang="en-CA" dirty="0"/>
          </a:p>
        </p:txBody>
      </p:sp>
      <p:pic>
        <p:nvPicPr>
          <p:cNvPr id="1026" name="Picture 2" descr="Statista - The Statistics Portal for Market Data, Market Research and  Market Studies">
            <a:extLst>
              <a:ext uri="{FF2B5EF4-FFF2-40B4-BE49-F238E27FC236}">
                <a16:creationId xmlns:a16="http://schemas.microsoft.com/office/drawing/2014/main" id="{601E2735-27CA-8402-2D64-55F30CBDBE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900" b="31186"/>
          <a:stretch/>
        </p:blipFill>
        <p:spPr bwMode="auto">
          <a:xfrm>
            <a:off x="9391277" y="5828174"/>
            <a:ext cx="1666750" cy="3673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extLst>
              <a:ext uri="{FF2B5EF4-FFF2-40B4-BE49-F238E27FC236}">
                <a16:creationId xmlns:a16="http://schemas.microsoft.com/office/drawing/2014/main" id="{CADC27A0-C56F-7FB7-7AD8-F9D1D143CC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1374" y="5799814"/>
            <a:ext cx="1888697" cy="34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80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b="1" dirty="0"/>
              <a:t>New York</a:t>
            </a:r>
          </a:p>
        </p:txBody>
      </p: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515938" y="548068"/>
            <a:ext cx="10515600" cy="1325563"/>
          </a:xfrm>
        </p:spPr>
        <p:txBody>
          <a:bodyPr lIns="0"/>
          <a:lstStyle/>
          <a:p>
            <a:r>
              <a:rPr lang="en-US" dirty="0"/>
              <a:t>We will start with the trends in consumption with the growth in </a:t>
            </a:r>
            <a:r>
              <a:rPr lang="en-US" b="1" u="sng" dirty="0"/>
              <a:t>the population </a:t>
            </a:r>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Water Consumption pattern and its future usage</a:t>
            </a:r>
            <a:endParaRPr lang="en-ZA"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5D7DE67-44DF-47A5-003E-2449C1F5165E}"/>
              </a:ext>
            </a:extLst>
          </p:cNvPr>
          <p:cNvPicPr>
            <a:picLocks noChangeAspect="1"/>
          </p:cNvPicPr>
          <p:nvPr/>
        </p:nvPicPr>
        <p:blipFill>
          <a:blip r:embed="rId2"/>
          <a:stretch>
            <a:fillRect/>
          </a:stretch>
        </p:blipFill>
        <p:spPr>
          <a:xfrm>
            <a:off x="4947483" y="1997245"/>
            <a:ext cx="6796896" cy="38156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a:extLst>
              <a:ext uri="{FF2B5EF4-FFF2-40B4-BE49-F238E27FC236}">
                <a16:creationId xmlns:a16="http://schemas.microsoft.com/office/drawing/2014/main" id="{57C85092-948C-6847-8C1B-C1AA38268609}"/>
              </a:ext>
            </a:extLst>
          </p:cNvPr>
          <p:cNvSpPr txBox="1"/>
          <p:nvPr/>
        </p:nvSpPr>
        <p:spPr>
          <a:xfrm>
            <a:off x="592941" y="2273840"/>
            <a:ext cx="3714549" cy="1631216"/>
          </a:xfrm>
          <a:prstGeom prst="rect">
            <a:avLst/>
          </a:prstGeom>
          <a:noFill/>
        </p:spPr>
        <p:txBody>
          <a:bodyPr wrap="square" rtlCol="0">
            <a:spAutoFit/>
          </a:bodyPr>
          <a:lstStyle/>
          <a:p>
            <a:r>
              <a:rPr lang="en-CA" sz="2000" dirty="0"/>
              <a:t>At an overall level in NY, The total consumption of water has significantly dropped over period with the growth in the population.</a:t>
            </a:r>
          </a:p>
        </p:txBody>
      </p:sp>
      <p:sp>
        <p:nvSpPr>
          <p:cNvPr id="6" name="TextBox 5">
            <a:extLst>
              <a:ext uri="{FF2B5EF4-FFF2-40B4-BE49-F238E27FC236}">
                <a16:creationId xmlns:a16="http://schemas.microsoft.com/office/drawing/2014/main" id="{0D322035-3F48-557E-E821-FDDB4BBBFE9F}"/>
              </a:ext>
            </a:extLst>
          </p:cNvPr>
          <p:cNvSpPr txBox="1"/>
          <p:nvPr/>
        </p:nvSpPr>
        <p:spPr>
          <a:xfrm>
            <a:off x="515938" y="4168762"/>
            <a:ext cx="3714549" cy="1323439"/>
          </a:xfrm>
          <a:prstGeom prst="rect">
            <a:avLst/>
          </a:prstGeom>
          <a:noFill/>
        </p:spPr>
        <p:txBody>
          <a:bodyPr wrap="square" rtlCol="0">
            <a:spAutoFit/>
          </a:bodyPr>
          <a:lstStyle/>
          <a:p>
            <a:r>
              <a:rPr lang="en-CA" sz="2000" dirty="0"/>
              <a:t>This could be possible due to the advancement in the technology but we will deep dive into this later</a:t>
            </a:r>
          </a:p>
        </p:txBody>
      </p:sp>
    </p:spTree>
    <p:extLst>
      <p:ext uri="{BB962C8B-B14F-4D97-AF65-F5344CB8AC3E}">
        <p14:creationId xmlns:p14="http://schemas.microsoft.com/office/powerpoint/2010/main" val="3939805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515938" y="548068"/>
            <a:ext cx="10515600" cy="1325563"/>
          </a:xfrm>
        </p:spPr>
        <p:txBody>
          <a:bodyPr lIns="0"/>
          <a:lstStyle/>
          <a:p>
            <a:r>
              <a:rPr lang="en-US" dirty="0"/>
              <a:t>Now let’s focus on </a:t>
            </a:r>
            <a:r>
              <a:rPr lang="en-US" b="1" u="sng" dirty="0"/>
              <a:t>hotel’s consumption</a:t>
            </a:r>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Water Consumption pattern and its future usage</a:t>
            </a:r>
            <a:endParaRPr lang="en-ZA"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C85092-948C-6847-8C1B-C1AA38268609}"/>
              </a:ext>
            </a:extLst>
          </p:cNvPr>
          <p:cNvSpPr txBox="1"/>
          <p:nvPr/>
        </p:nvSpPr>
        <p:spPr>
          <a:xfrm>
            <a:off x="650692" y="2780309"/>
            <a:ext cx="3714549" cy="2246769"/>
          </a:xfrm>
          <a:prstGeom prst="rect">
            <a:avLst/>
          </a:prstGeom>
          <a:noFill/>
        </p:spPr>
        <p:txBody>
          <a:bodyPr wrap="square" rtlCol="0">
            <a:spAutoFit/>
          </a:bodyPr>
          <a:lstStyle>
            <a:defPPr>
              <a:defRPr lang="en-US"/>
            </a:defPPr>
            <a:lvl1pPr>
              <a:defRPr sz="2000"/>
            </a:lvl1pPr>
          </a:lstStyle>
          <a:p>
            <a:r>
              <a:rPr lang="en-CA" dirty="0"/>
              <a:t>With the increase in the number of Hotels similar consumption patter was observed but with some variations over the time. </a:t>
            </a:r>
          </a:p>
          <a:p>
            <a:endParaRPr lang="en-CA" dirty="0"/>
          </a:p>
          <a:p>
            <a:r>
              <a:rPr lang="en-CA" dirty="0"/>
              <a:t>In 2020, due to pandemic, huge drop was experienced </a:t>
            </a:r>
          </a:p>
        </p:txBody>
      </p:sp>
      <p:pic>
        <p:nvPicPr>
          <p:cNvPr id="8" name="Picture 7">
            <a:extLst>
              <a:ext uri="{FF2B5EF4-FFF2-40B4-BE49-F238E27FC236}">
                <a16:creationId xmlns:a16="http://schemas.microsoft.com/office/drawing/2014/main" id="{7CEE6478-7585-2506-8DA4-3E0C7134AA34}"/>
              </a:ext>
            </a:extLst>
          </p:cNvPr>
          <p:cNvPicPr>
            <a:picLocks noChangeAspect="1"/>
          </p:cNvPicPr>
          <p:nvPr/>
        </p:nvPicPr>
        <p:blipFill>
          <a:blip r:embed="rId2"/>
          <a:stretch>
            <a:fillRect/>
          </a:stretch>
        </p:blipFill>
        <p:spPr>
          <a:xfrm>
            <a:off x="4943475" y="2001901"/>
            <a:ext cx="6805613" cy="38035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44708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515938" y="548068"/>
            <a:ext cx="10515600" cy="1325563"/>
          </a:xfrm>
        </p:spPr>
        <p:txBody>
          <a:bodyPr lIns="0"/>
          <a:lstStyle/>
          <a:p>
            <a:r>
              <a:rPr lang="en-US" dirty="0"/>
              <a:t>At last, we will be covering consumption by different </a:t>
            </a:r>
            <a:r>
              <a:rPr lang="en-US" b="1" u="sng" dirty="0"/>
              <a:t>industrial sectors</a:t>
            </a:r>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Water Consumption pattern and its future usage</a:t>
            </a:r>
            <a:endParaRPr lang="en-ZA"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C85092-948C-6847-8C1B-C1AA38268609}"/>
              </a:ext>
            </a:extLst>
          </p:cNvPr>
          <p:cNvSpPr txBox="1"/>
          <p:nvPr/>
        </p:nvSpPr>
        <p:spPr>
          <a:xfrm>
            <a:off x="515938" y="2249101"/>
            <a:ext cx="3714549" cy="2862322"/>
          </a:xfrm>
          <a:prstGeom prst="rect">
            <a:avLst/>
          </a:prstGeom>
          <a:noFill/>
        </p:spPr>
        <p:txBody>
          <a:bodyPr wrap="square" rtlCol="0">
            <a:spAutoFit/>
          </a:bodyPr>
          <a:lstStyle>
            <a:defPPr>
              <a:defRPr lang="en-US"/>
            </a:defPPr>
            <a:lvl1pPr>
              <a:defRPr sz="2000"/>
            </a:lvl1pPr>
          </a:lstStyle>
          <a:p>
            <a:r>
              <a:rPr lang="en-CA" dirty="0"/>
              <a:t>The consumption amongst different industries has varied over the time. However, it has mainly increased and might keep on varying in coming years. </a:t>
            </a:r>
          </a:p>
          <a:p>
            <a:endParaRPr lang="en-CA" dirty="0"/>
          </a:p>
          <a:p>
            <a:r>
              <a:rPr lang="en-CA" dirty="0"/>
              <a:t>We will drill through this in coming slides</a:t>
            </a:r>
          </a:p>
        </p:txBody>
      </p:sp>
      <p:pic>
        <p:nvPicPr>
          <p:cNvPr id="7" name="Picture 6">
            <a:extLst>
              <a:ext uri="{FF2B5EF4-FFF2-40B4-BE49-F238E27FC236}">
                <a16:creationId xmlns:a16="http://schemas.microsoft.com/office/drawing/2014/main" id="{B6718C59-9FBD-23F8-3C06-F589190FF0C4}"/>
              </a:ext>
            </a:extLst>
          </p:cNvPr>
          <p:cNvPicPr>
            <a:picLocks noChangeAspect="1"/>
          </p:cNvPicPr>
          <p:nvPr/>
        </p:nvPicPr>
        <p:blipFill>
          <a:blip r:embed="rId2"/>
          <a:stretch>
            <a:fillRect/>
          </a:stretch>
        </p:blipFill>
        <p:spPr>
          <a:xfrm>
            <a:off x="4943474" y="1951340"/>
            <a:ext cx="6805613" cy="38541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2879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515938" y="548068"/>
            <a:ext cx="10515600" cy="1325563"/>
          </a:xfrm>
        </p:spPr>
        <p:txBody>
          <a:bodyPr lIns="0"/>
          <a:lstStyle/>
          <a:p>
            <a:pPr algn="ctr"/>
            <a:r>
              <a:rPr lang="en-US" b="1" dirty="0"/>
              <a:t>Drill though would be better with power BI</a:t>
            </a:r>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Water Consumption pattern and its future usage</a:t>
            </a:r>
            <a:endParaRPr lang="en-ZA" dirty="0"/>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3">
            <a:extLst>
              <a:ext uri="{FF2B5EF4-FFF2-40B4-BE49-F238E27FC236}">
                <a16:creationId xmlns:a16="http://schemas.microsoft.com/office/drawing/2014/main" id="{7BA165C9-574D-3A57-FDC2-28DF0FD77091}"/>
              </a:ext>
            </a:extLst>
          </p:cNvPr>
          <p:cNvSpPr txBox="1">
            <a:spLocks/>
          </p:cNvSpPr>
          <p:nvPr/>
        </p:nvSpPr>
        <p:spPr>
          <a:xfrm>
            <a:off x="4293281" y="3389939"/>
            <a:ext cx="5134091" cy="1325563"/>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b="1" dirty="0"/>
              <a:t>Let’s jump to power bi</a:t>
            </a:r>
          </a:p>
        </p:txBody>
      </p:sp>
      <p:pic>
        <p:nvPicPr>
          <p:cNvPr id="9" name="Graphic 8" descr="Statistics with solid fill">
            <a:extLst>
              <a:ext uri="{FF2B5EF4-FFF2-40B4-BE49-F238E27FC236}">
                <a16:creationId xmlns:a16="http://schemas.microsoft.com/office/drawing/2014/main" id="{C09031FB-D1FE-AC9A-4770-FB04BF2615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77404" y="3055991"/>
            <a:ext cx="1217066" cy="1217066"/>
          </a:xfrm>
          <a:prstGeom prst="rect">
            <a:avLst/>
          </a:prstGeom>
        </p:spPr>
      </p:pic>
    </p:spTree>
    <p:extLst>
      <p:ext uri="{BB962C8B-B14F-4D97-AF65-F5344CB8AC3E}">
        <p14:creationId xmlns:p14="http://schemas.microsoft.com/office/powerpoint/2010/main" val="420767452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516</TotalTime>
  <Words>1155</Words>
  <Application>Microsoft Macintosh PowerPoint</Application>
  <PresentationFormat>Widescreen</PresentationFormat>
  <Paragraphs>147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Courier New</vt:lpstr>
      <vt:lpstr>Symbol</vt:lpstr>
      <vt:lpstr>Tenorite</vt:lpstr>
      <vt:lpstr>Times New Roman</vt:lpstr>
      <vt:lpstr>Monoline</vt:lpstr>
      <vt:lpstr>Water Consumption pattern and its future usage</vt:lpstr>
      <vt:lpstr>General understanding</vt:lpstr>
      <vt:lpstr>PowerPoint Presentation</vt:lpstr>
      <vt:lpstr>PowerPoint Presentation</vt:lpstr>
      <vt:lpstr>New York</vt:lpstr>
      <vt:lpstr>We will start with the trends in consumption with the growth in the population </vt:lpstr>
      <vt:lpstr>Now let’s focus on hotel’s consumption</vt:lpstr>
      <vt:lpstr>At last, we will be covering consumption by different industrial sectors</vt:lpstr>
      <vt:lpstr>Drill though would be better with power BI</vt:lpstr>
      <vt:lpstr>Conclusions</vt:lpstr>
      <vt:lpstr>Ontario</vt:lpstr>
      <vt:lpstr>Background</vt:lpstr>
      <vt:lpstr>Analysis </vt:lpstr>
      <vt:lpstr>An example to locate the most intensive water user in Ontario and view Year over year changes on Dashboard. </vt:lpstr>
      <vt:lpstr>Dashboard view about specific cities and water use intensity map. </vt:lpstr>
      <vt:lpstr>Year over year changes about one specific area. </vt:lpstr>
      <vt:lpstr>Conclusions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Consumption pattern and its future usage</dc:title>
  <dc:creator>Sartaj Babra</dc:creator>
  <cp:lastModifiedBy>Saiyam Shah</cp:lastModifiedBy>
  <cp:revision>5</cp:revision>
  <dcterms:created xsi:type="dcterms:W3CDTF">2023-04-11T21:26:37Z</dcterms:created>
  <dcterms:modified xsi:type="dcterms:W3CDTF">2023-04-12T12:50:16Z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